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2"/>
  </p:notesMasterIdLst>
  <p:sldIdLst>
    <p:sldId id="331" r:id="rId2"/>
    <p:sldId id="259" r:id="rId3"/>
    <p:sldId id="333" r:id="rId4"/>
    <p:sldId id="378" r:id="rId5"/>
    <p:sldId id="379" r:id="rId6"/>
    <p:sldId id="389" r:id="rId7"/>
    <p:sldId id="382" r:id="rId8"/>
    <p:sldId id="380" r:id="rId9"/>
    <p:sldId id="383" r:id="rId10"/>
    <p:sldId id="390" r:id="rId11"/>
    <p:sldId id="381" r:id="rId12"/>
    <p:sldId id="391" r:id="rId13"/>
    <p:sldId id="384" r:id="rId14"/>
    <p:sldId id="392" r:id="rId15"/>
    <p:sldId id="385" r:id="rId16"/>
    <p:sldId id="386" r:id="rId17"/>
    <p:sldId id="387" r:id="rId18"/>
    <p:sldId id="393" r:id="rId19"/>
    <p:sldId id="388" r:id="rId20"/>
    <p:sldId id="395" r:id="rId21"/>
    <p:sldId id="394" r:id="rId22"/>
    <p:sldId id="396" r:id="rId23"/>
    <p:sldId id="398" r:id="rId24"/>
    <p:sldId id="397" r:id="rId25"/>
    <p:sldId id="399" r:id="rId26"/>
    <p:sldId id="400" r:id="rId27"/>
    <p:sldId id="401" r:id="rId28"/>
    <p:sldId id="402" r:id="rId29"/>
    <p:sldId id="403" r:id="rId30"/>
    <p:sldId id="404" r:id="rId31"/>
    <p:sldId id="405" r:id="rId32"/>
    <p:sldId id="406" r:id="rId33"/>
    <p:sldId id="407" r:id="rId34"/>
    <p:sldId id="408" r:id="rId35"/>
    <p:sldId id="409" r:id="rId36"/>
    <p:sldId id="410" r:id="rId37"/>
    <p:sldId id="412" r:id="rId38"/>
    <p:sldId id="413" r:id="rId39"/>
    <p:sldId id="411" r:id="rId40"/>
    <p:sldId id="414"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6" autoAdjust="0"/>
    <p:restoredTop sz="82531" autoAdjust="0"/>
  </p:normalViewPr>
  <p:slideViewPr>
    <p:cSldViewPr>
      <p:cViewPr varScale="1">
        <p:scale>
          <a:sx n="61" d="100"/>
          <a:sy n="61" d="100"/>
        </p:scale>
        <p:origin x="66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F76AB-B48B-4719-ACFE-C0CF427F977E}" type="datetimeFigureOut">
              <a:rPr lang="en-US" smtClean="0"/>
              <a:t>10/7/2022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6BD8C-FA13-468E-8B41-3D64CDE85EA2}" type="slidenum">
              <a:rPr lang="en-US" smtClean="0"/>
              <a:t>‹#›</a:t>
            </a:fld>
            <a:endParaRPr lang="en-US"/>
          </a:p>
        </p:txBody>
      </p:sp>
    </p:spTree>
    <p:extLst>
      <p:ext uri="{BB962C8B-B14F-4D97-AF65-F5344CB8AC3E}">
        <p14:creationId xmlns:p14="http://schemas.microsoft.com/office/powerpoint/2010/main" val="212211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6BD8C-FA13-468E-8B41-3D64CDE85EA2}" type="slidenum">
              <a:rPr lang="en-US" smtClean="0"/>
              <a:t>2</a:t>
            </a:fld>
            <a:endParaRPr lang="en-US"/>
          </a:p>
        </p:txBody>
      </p:sp>
    </p:spTree>
    <p:extLst>
      <p:ext uri="{BB962C8B-B14F-4D97-AF65-F5344CB8AC3E}">
        <p14:creationId xmlns:p14="http://schemas.microsoft.com/office/powerpoint/2010/main" val="339130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558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CD296E-85FC-464C-9099-33ADBC54001C}"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CD296E-85FC-464C-9099-33ADBC54001C}"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CD296E-85FC-464C-9099-33ADBC54001C}" type="datetimeFigureOut">
              <a:rPr lang="en-US" smtClean="0"/>
              <a:t>10/7/2022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CD296E-85FC-464C-9099-33ADBC54001C}" type="datetimeFigureOut">
              <a:rPr lang="en-US" smtClean="0"/>
              <a:t>10/7/2022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CD296E-85FC-464C-9099-33ADBC54001C}" type="datetimeFigureOut">
              <a:rPr lang="en-US" smtClean="0"/>
              <a:t>10/7/2022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CD296E-85FC-464C-9099-33ADBC54001C}" type="datetimeFigureOut">
              <a:rPr lang="en-US" smtClean="0"/>
              <a:t>10/7/2022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t>‹#›</a:t>
            </a:fld>
            <a:endParaRPr lang="en-US"/>
          </a:p>
        </p:txBody>
      </p:sp>
    </p:spTree>
    <p:extLst>
      <p:ext uri="{BB962C8B-B14F-4D97-AF65-F5344CB8AC3E}">
        <p14:creationId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www.specbee.com/blogs/neural-networks-what-does-future-artificial-intelligenc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geeksforgeeks.org/introduction-to-ann-set-4-network-architectur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hyperlink" Target="https://www.geeksforgeeks.org/introduction-machine-learn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geeksforgeeks.org/introduction-deep-learn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82938"/>
          </a:xfrm>
          <a:prstGeom prst="rect">
            <a:avLst/>
          </a:prstGeom>
        </p:spPr>
      </p:pic>
      <p:sp>
        <p:nvSpPr>
          <p:cNvPr id="2" name="Title 1">
            <a:extLst>
              <a:ext uri="{FF2B5EF4-FFF2-40B4-BE49-F238E27FC236}">
                <a16:creationId xmlns:a16="http://schemas.microsoft.com/office/drawing/2014/main" id="{6E90206C-A895-65D2-FD95-E044A3682906}"/>
              </a:ext>
            </a:extLst>
          </p:cNvPr>
          <p:cNvSpPr>
            <a:spLocks noGrp="1"/>
          </p:cNvSpPr>
          <p:nvPr>
            <p:ph type="ctrTitle"/>
          </p:nvPr>
        </p:nvSpPr>
        <p:spPr>
          <a:xfrm>
            <a:off x="1143000" y="-4156"/>
            <a:ext cx="6858000" cy="1600199"/>
          </a:xfrm>
        </p:spPr>
        <p:txBody>
          <a:bodyPr>
            <a:normAutofit/>
          </a:bodyPr>
          <a:lstStyle/>
          <a:p>
            <a:r>
              <a:rPr lang="en-US" dirty="0" smtClean="0">
                <a:solidFill>
                  <a:schemeClr val="bg1"/>
                </a:solidFill>
              </a:rPr>
              <a:t>Module 6</a:t>
            </a:r>
            <a:br>
              <a:rPr lang="en-US" dirty="0" smtClean="0">
                <a:solidFill>
                  <a:schemeClr val="bg1"/>
                </a:solidFill>
              </a:rPr>
            </a:br>
            <a:r>
              <a:rPr lang="en-US" dirty="0" smtClean="0">
                <a:solidFill>
                  <a:schemeClr val="bg1"/>
                </a:solidFill>
              </a:rPr>
              <a:t>ARTIFICIAL INTELLIGENCE</a:t>
            </a:r>
            <a:endParaRPr lang="en-IN" dirty="0">
              <a:solidFill>
                <a:schemeClr val="bg1"/>
              </a:solidFill>
            </a:endParaRPr>
          </a:p>
        </p:txBody>
      </p:sp>
      <p:sp>
        <p:nvSpPr>
          <p:cNvPr id="7" name="Title 1">
            <a:extLst>
              <a:ext uri="{FF2B5EF4-FFF2-40B4-BE49-F238E27FC236}">
                <a16:creationId xmlns:a16="http://schemas.microsoft.com/office/drawing/2014/main" id="{6E90206C-A895-65D2-FD95-E044A3682906}"/>
              </a:ext>
            </a:extLst>
          </p:cNvPr>
          <p:cNvSpPr txBox="1">
            <a:spLocks/>
          </p:cNvSpPr>
          <p:nvPr/>
        </p:nvSpPr>
        <p:spPr>
          <a:xfrm>
            <a:off x="4876800" y="4953000"/>
            <a:ext cx="4495800" cy="160019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400" dirty="0" smtClean="0">
                <a:solidFill>
                  <a:schemeClr val="bg1"/>
                </a:solidFill>
              </a:rPr>
              <a:t>BY: Mohammad Tahir Mirji</a:t>
            </a:r>
            <a:endParaRPr lang="en-IN" sz="2400" dirty="0">
              <a:solidFill>
                <a:schemeClr val="bg1"/>
              </a:solidFill>
            </a:endParaRPr>
          </a:p>
        </p:txBody>
      </p:sp>
    </p:spTree>
    <p:extLst>
      <p:ext uri="{BB962C8B-B14F-4D97-AF65-F5344CB8AC3E}">
        <p14:creationId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Artificial Intelligence? ( AI) - Great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521"/>
            <a:ext cx="9144000" cy="697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265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a:xfrm>
            <a:off x="628650" y="1825624"/>
            <a:ext cx="7886700" cy="4727575"/>
          </a:xfrm>
        </p:spPr>
        <p:txBody>
          <a:bodyPr>
            <a:normAutofit/>
          </a:bodyPr>
          <a:lstStyle/>
          <a:p>
            <a:pPr algn="just"/>
            <a:r>
              <a:rPr lang="en-US" dirty="0"/>
              <a:t>While these machines may seem intelligent, they operate under a narrow set of constraints and limitations, which is why this type is commonly referred to as weak AI. Narrow AI doesn’t mimic or replicate human intelligence, it merely simulates human </a:t>
            </a:r>
            <a:r>
              <a:rPr lang="en-US" dirty="0" smtClean="0"/>
              <a:t>behavior </a:t>
            </a:r>
            <a:r>
              <a:rPr lang="en-US" dirty="0"/>
              <a:t>based on a narrow range of parameters and contexts</a:t>
            </a:r>
            <a:r>
              <a:rPr lang="en-US" dirty="0" smtClean="0"/>
              <a:t>.</a:t>
            </a:r>
          </a:p>
          <a:p>
            <a:pPr algn="just"/>
            <a:r>
              <a:rPr lang="en-US" dirty="0"/>
              <a:t>Consider the speech and language recognition of the Siri virtual assistant on iPhones, vision recognition of self-driving cars, and recommendation engines that suggest products you make like based on your purchase history. These systems can only learn or be taught to complete specific tasks</a:t>
            </a:r>
            <a:r>
              <a:rPr lang="en-US" dirty="0" smtClean="0"/>
              <a:t>.</a:t>
            </a:r>
          </a:p>
          <a:p>
            <a:pPr algn="just"/>
            <a:r>
              <a:rPr lang="en-US" dirty="0"/>
              <a:t>Narrow AI has experienced numerous breakthroughs in the last decade, powered by achievements in machine learning and deep learning. For example, AI systems today are used in medicine to diagnose cancer and other diseases with extreme accuracy through replication of human-</a:t>
            </a:r>
            <a:r>
              <a:rPr lang="en-US" dirty="0" err="1"/>
              <a:t>esque</a:t>
            </a:r>
            <a:r>
              <a:rPr lang="en-US" dirty="0"/>
              <a:t> cognition and reasoning.</a:t>
            </a:r>
          </a:p>
        </p:txBody>
      </p:sp>
    </p:spTree>
    <p:extLst>
      <p:ext uri="{BB962C8B-B14F-4D97-AF65-F5344CB8AC3E}">
        <p14:creationId xmlns:p14="http://schemas.microsoft.com/office/powerpoint/2010/main" val="425506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0" y="2209800"/>
            <a:ext cx="8986344" cy="3657600"/>
          </a:xfrm>
          <a:prstGeom prst="rect">
            <a:avLst/>
          </a:prstGeom>
        </p:spPr>
      </p:pic>
    </p:spTree>
    <p:extLst>
      <p:ext uri="{BB962C8B-B14F-4D97-AF65-F5344CB8AC3E}">
        <p14:creationId xmlns:p14="http://schemas.microsoft.com/office/powerpoint/2010/main" val="3689594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normAutofit lnSpcReduction="10000"/>
          </a:bodyPr>
          <a:lstStyle/>
          <a:p>
            <a:pPr marL="0" indent="0">
              <a:buNone/>
            </a:pPr>
            <a:r>
              <a:rPr lang="en-US" b="1" dirty="0"/>
              <a:t>Examples of narrow AI:</a:t>
            </a:r>
          </a:p>
          <a:p>
            <a:r>
              <a:rPr lang="en-US" dirty="0" err="1"/>
              <a:t>Rankbrain</a:t>
            </a:r>
            <a:r>
              <a:rPr lang="en-US" dirty="0"/>
              <a:t> by Google / Google Search</a:t>
            </a:r>
          </a:p>
          <a:p>
            <a:r>
              <a:rPr lang="en-US" dirty="0"/>
              <a:t>Siri by Apple, Alexa by Amazon, Cortana by Microsoft and other virtual assistants</a:t>
            </a:r>
          </a:p>
          <a:p>
            <a:r>
              <a:rPr lang="en-US" dirty="0"/>
              <a:t>IBM’s Watson</a:t>
            </a:r>
          </a:p>
          <a:p>
            <a:r>
              <a:rPr lang="en-US" dirty="0"/>
              <a:t>Image / facial recognition software</a:t>
            </a:r>
          </a:p>
          <a:p>
            <a:r>
              <a:rPr lang="en-US" dirty="0"/>
              <a:t>Disease mapping and prediction tools</a:t>
            </a:r>
          </a:p>
          <a:p>
            <a:r>
              <a:rPr lang="en-US" dirty="0"/>
              <a:t>Manufacturing and drone robots</a:t>
            </a:r>
          </a:p>
          <a:p>
            <a:r>
              <a:rPr lang="en-US" dirty="0"/>
              <a:t>Email spam filters / social media monitoring tools for dangerous content</a:t>
            </a:r>
          </a:p>
          <a:p>
            <a:r>
              <a:rPr lang="en-US" dirty="0"/>
              <a:t>Entertainment or marketing content recommendations based on watch/listen/purchase </a:t>
            </a:r>
            <a:r>
              <a:rPr lang="en-US" dirty="0" err="1"/>
              <a:t>behaviour</a:t>
            </a:r>
            <a:endParaRPr lang="en-US" dirty="0"/>
          </a:p>
          <a:p>
            <a:r>
              <a:rPr lang="en-US" dirty="0"/>
              <a:t>Self-driving cars</a:t>
            </a:r>
          </a:p>
          <a:p>
            <a:endParaRPr lang="en-US" dirty="0"/>
          </a:p>
        </p:txBody>
      </p:sp>
    </p:spTree>
    <p:extLst>
      <p:ext uri="{BB962C8B-B14F-4D97-AF65-F5344CB8AC3E}">
        <p14:creationId xmlns:p14="http://schemas.microsoft.com/office/powerpoint/2010/main" val="4490227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0" y="838200"/>
            <a:ext cx="8764586" cy="4382293"/>
          </a:xfrm>
          <a:prstGeom prst="rect">
            <a:avLst/>
          </a:prstGeom>
        </p:spPr>
      </p:pic>
    </p:spTree>
    <p:extLst>
      <p:ext uri="{BB962C8B-B14F-4D97-AF65-F5344CB8AC3E}">
        <p14:creationId xmlns:p14="http://schemas.microsoft.com/office/powerpoint/2010/main" val="959853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362950" cy="5791199"/>
          </a:xfrm>
        </p:spPr>
        <p:txBody>
          <a:bodyPr>
            <a:normAutofit/>
          </a:bodyPr>
          <a:lstStyle/>
          <a:p>
            <a:pPr algn="just"/>
            <a:r>
              <a:rPr lang="en-US" b="1" dirty="0"/>
              <a:t>Artificial general intelligence (AGI), </a:t>
            </a:r>
            <a:r>
              <a:rPr lang="en-US" dirty="0"/>
              <a:t>also referred to as strong AI or deep AI, is the concept of a machine with general intelligence that mimics human intelligence and/or </a:t>
            </a:r>
            <a:r>
              <a:rPr lang="en-US" dirty="0" err="1"/>
              <a:t>behaviours</a:t>
            </a:r>
            <a:r>
              <a:rPr lang="en-US" dirty="0"/>
              <a:t>, with the ability to learn and apply its intelligence to solve any problem. AGI can think, understand, and act in a way that is indistinguishable from that of a human in any given situation</a:t>
            </a:r>
            <a:r>
              <a:rPr lang="en-US" dirty="0" smtClean="0"/>
              <a:t>.</a:t>
            </a:r>
          </a:p>
          <a:p>
            <a:pPr algn="just"/>
            <a:endParaRPr lang="en-US" dirty="0"/>
          </a:p>
          <a:p>
            <a:pPr algn="just"/>
            <a:r>
              <a:rPr lang="en-US" dirty="0"/>
              <a:t>AI researchers and scientists have not yet achieved strong AI. To succeed, they would need to find a way to make machines conscious, programming a full set of cognitive abilities. Machines would have to take experiential learning to the next level, not just improving efficiency on singular tasks, but gaining the ability to apply experiential knowledge to a wider range of different problems</a:t>
            </a:r>
            <a:r>
              <a:rPr lang="en-US" dirty="0" smtClean="0"/>
              <a:t>.</a:t>
            </a:r>
          </a:p>
          <a:p>
            <a:pPr algn="just"/>
            <a:endParaRPr lang="en-US" dirty="0"/>
          </a:p>
          <a:p>
            <a:pPr algn="just"/>
            <a:r>
              <a:rPr lang="en-US" dirty="0"/>
              <a:t>Strong AI uses a theory of mind AI framework, which refers to the ability to discern needs, emotions, beliefs and thought processes of other intelligent entitles. Theory of mind level AI is not about replication or simulation, it’s about training machines to truly understand humans</a:t>
            </a:r>
            <a:r>
              <a:rPr lang="en-US" dirty="0" smtClean="0"/>
              <a:t>.</a:t>
            </a:r>
            <a:endParaRPr lang="en-US" dirty="0"/>
          </a:p>
        </p:txBody>
      </p:sp>
    </p:spTree>
    <p:extLst>
      <p:ext uri="{BB962C8B-B14F-4D97-AF65-F5344CB8AC3E}">
        <p14:creationId xmlns:p14="http://schemas.microsoft.com/office/powerpoint/2010/main" val="1068223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791199"/>
          </a:xfrm>
        </p:spPr>
        <p:txBody>
          <a:bodyPr>
            <a:normAutofit/>
          </a:bodyPr>
          <a:lstStyle/>
          <a:p>
            <a:pPr algn="just"/>
            <a:r>
              <a:rPr lang="en-US" dirty="0"/>
              <a:t>Artificial super intelligence (ASI), is the hypothetical AI that doesn’t just mimic or understand human intelligence and </a:t>
            </a:r>
            <a:r>
              <a:rPr lang="en-US" dirty="0" err="1"/>
              <a:t>behaviour</a:t>
            </a:r>
            <a:r>
              <a:rPr lang="en-US" dirty="0"/>
              <a:t>; ASI is where machines become self-aware and surpass the capacity of human intelligence and ability</a:t>
            </a:r>
            <a:r>
              <a:rPr lang="en-US" dirty="0" smtClean="0"/>
              <a:t>.</a:t>
            </a:r>
          </a:p>
          <a:p>
            <a:pPr algn="just"/>
            <a:endParaRPr lang="en-US" dirty="0"/>
          </a:p>
          <a:p>
            <a:pPr algn="just"/>
            <a:r>
              <a:rPr lang="en-US" dirty="0"/>
              <a:t>Superintelligence has long been the muse of dystopian science fiction in which robots overrun, overthrow, and/or enslave humanity. The concept of artificial superintelligence sees AI evolve to be so akin to human emotions and experiences, that it doesn’t just understand them, it evokes emotions, needs, beliefs and desires of its own</a:t>
            </a:r>
            <a:r>
              <a:rPr lang="en-US" dirty="0" smtClean="0"/>
              <a:t>.</a:t>
            </a:r>
          </a:p>
          <a:p>
            <a:pPr algn="just"/>
            <a:endParaRPr lang="en-US" dirty="0"/>
          </a:p>
          <a:p>
            <a:pPr algn="just"/>
            <a:r>
              <a:rPr lang="en-US" dirty="0"/>
              <a:t>In addition to replicating the multi-faceted intelligence of human beings, ASI would theoretically be exceedingly better at everything we do; math, science, sports, art, medicine, hobbies, emotional relationships, everything. ASI would have a greater memory and a faster ability to process and </a:t>
            </a:r>
            <a:r>
              <a:rPr lang="en-US" dirty="0" err="1"/>
              <a:t>analyse</a:t>
            </a:r>
            <a:r>
              <a:rPr lang="en-US" dirty="0"/>
              <a:t> data and stimuli. Consequently, the decision-making and problem solving capabilities of super intelligent beings would be far superior than those of human beings.</a:t>
            </a:r>
          </a:p>
          <a:p>
            <a:pPr algn="just"/>
            <a:endParaRPr lang="en-US" dirty="0"/>
          </a:p>
        </p:txBody>
      </p:sp>
    </p:spTree>
    <p:extLst>
      <p:ext uri="{BB962C8B-B14F-4D97-AF65-F5344CB8AC3E}">
        <p14:creationId xmlns:p14="http://schemas.microsoft.com/office/powerpoint/2010/main" val="3030393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AI dangerous? Will robots take over the world?</a:t>
            </a:r>
          </a:p>
        </p:txBody>
      </p:sp>
      <p:sp>
        <p:nvSpPr>
          <p:cNvPr id="3" name="Content Placeholder 2"/>
          <p:cNvSpPr>
            <a:spLocks noGrp="1"/>
          </p:cNvSpPr>
          <p:nvPr>
            <p:ph idx="1"/>
          </p:nvPr>
        </p:nvSpPr>
        <p:spPr>
          <a:xfrm>
            <a:off x="628650" y="1825624"/>
            <a:ext cx="7886700" cy="5032375"/>
          </a:xfrm>
        </p:spPr>
        <p:txBody>
          <a:bodyPr>
            <a:normAutofit lnSpcReduction="10000"/>
          </a:bodyPr>
          <a:lstStyle/>
          <a:p>
            <a:r>
              <a:rPr lang="en-US" dirty="0"/>
              <a:t>AI’s rapid growth and powerful capabilities have made many people paranoid about the “inevitability” and proximity of an AI takeover</a:t>
            </a:r>
            <a:r>
              <a:rPr lang="en-US" dirty="0" smtClean="0"/>
              <a:t>.</a:t>
            </a:r>
          </a:p>
          <a:p>
            <a:r>
              <a:rPr lang="en-US" dirty="0"/>
              <a:t>Mark Zuckerberg is less concerned about this hypothetical control problem, saying the positives of </a:t>
            </a:r>
            <a:r>
              <a:rPr lang="en-US" dirty="0" smtClean="0"/>
              <a:t>AI </a:t>
            </a:r>
            <a:r>
              <a:rPr lang="en-US" dirty="0"/>
              <a:t>outweigh potential negatives</a:t>
            </a:r>
            <a:r>
              <a:rPr lang="en-US" dirty="0" smtClean="0"/>
              <a:t>.</a:t>
            </a:r>
          </a:p>
          <a:p>
            <a:r>
              <a:rPr lang="en-US" dirty="0"/>
              <a:t>Most researchers agree that </a:t>
            </a:r>
            <a:r>
              <a:rPr lang="en-US" dirty="0" err="1"/>
              <a:t>superintelligent</a:t>
            </a:r>
            <a:r>
              <a:rPr lang="en-US" dirty="0"/>
              <a:t> AI is unlikely to exhibit human emotions, and we have no reason to expect ASI will become malevolent. When considering how AI might become a risk, two key scenarios have been determined as most likely</a:t>
            </a:r>
            <a:r>
              <a:rPr lang="en-US" dirty="0" smtClean="0"/>
              <a:t>.</a:t>
            </a:r>
          </a:p>
          <a:p>
            <a:r>
              <a:rPr lang="en-US" b="1" dirty="0"/>
              <a:t>AI could be programmed to do something devastating.</a:t>
            </a:r>
          </a:p>
          <a:p>
            <a:r>
              <a:rPr lang="en-US" dirty="0"/>
              <a:t>Autonomous weapons are AI systems programmed to kill. In the hands of the wrong person, autonomous weapons could inadvertently lead to an AI war, and mass casualties, potentially even the end of humanity. Such weapons may be designed to be extremely difficult to “turn off”, and humans could plausibly, rapidly lose control. This risk is prevalent even with narrow AI, but grows exponentially as autonomy increases</a:t>
            </a:r>
            <a:r>
              <a:rPr lang="en-US" dirty="0" smtClean="0"/>
              <a:t>.</a:t>
            </a:r>
            <a:endParaRPr lang="en-US" dirty="0"/>
          </a:p>
        </p:txBody>
      </p:sp>
    </p:spTree>
    <p:extLst>
      <p:ext uri="{BB962C8B-B14F-4D97-AF65-F5344CB8AC3E}">
        <p14:creationId xmlns:p14="http://schemas.microsoft.com/office/powerpoint/2010/main" val="19361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rotWithShape="1">
          <a:blip r:embed="rId2"/>
          <a:srcRect b="7463"/>
          <a:stretch/>
        </p:blipFill>
        <p:spPr>
          <a:xfrm>
            <a:off x="0" y="76200"/>
            <a:ext cx="9076268" cy="6705600"/>
          </a:xfrm>
          <a:prstGeom prst="rect">
            <a:avLst/>
          </a:prstGeom>
        </p:spPr>
      </p:pic>
    </p:spTree>
    <p:extLst>
      <p:ext uri="{BB962C8B-B14F-4D97-AF65-F5344CB8AC3E}">
        <p14:creationId xmlns:p14="http://schemas.microsoft.com/office/powerpoint/2010/main" val="61509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future of AI?</a:t>
            </a:r>
          </a:p>
        </p:txBody>
      </p:sp>
      <p:sp>
        <p:nvSpPr>
          <p:cNvPr id="3" name="Content Placeholder 2"/>
          <p:cNvSpPr>
            <a:spLocks noGrp="1"/>
          </p:cNvSpPr>
          <p:nvPr>
            <p:ph idx="1"/>
          </p:nvPr>
        </p:nvSpPr>
        <p:spPr>
          <a:xfrm>
            <a:off x="628650" y="1524000"/>
            <a:ext cx="7886700" cy="5334000"/>
          </a:xfrm>
        </p:spPr>
        <p:txBody>
          <a:bodyPr>
            <a:normAutofit fontScale="92500" lnSpcReduction="10000"/>
          </a:bodyPr>
          <a:lstStyle/>
          <a:p>
            <a:pPr algn="just">
              <a:lnSpc>
                <a:spcPct val="110000"/>
              </a:lnSpc>
            </a:pPr>
            <a:r>
              <a:rPr lang="en-US" dirty="0"/>
              <a:t>This is the burning question. Are we capable of achieving strong AI or artificial superintelligence? Are they even possible? Optimistic experts believe AGI and ASI are possible, but it’s very difficult to determine how far away we are from realizing these levels of AI.</a:t>
            </a:r>
          </a:p>
          <a:p>
            <a:pPr algn="just">
              <a:lnSpc>
                <a:spcPct val="110000"/>
              </a:lnSpc>
            </a:pPr>
            <a:r>
              <a:rPr lang="en-US" dirty="0"/>
              <a:t>The line between computer programs and AI is opaque. Mimicking narrow elements of human intelligence and </a:t>
            </a:r>
            <a:r>
              <a:rPr lang="en-US" dirty="0" smtClean="0"/>
              <a:t>behavior </a:t>
            </a:r>
            <a:r>
              <a:rPr lang="en-US" dirty="0"/>
              <a:t>is relatively easy, but creating a machine version of human consciousness is a totally different story. </a:t>
            </a:r>
            <a:endParaRPr lang="en-US" dirty="0" smtClean="0"/>
          </a:p>
          <a:p>
            <a:pPr algn="just">
              <a:lnSpc>
                <a:spcPct val="110000"/>
              </a:lnSpc>
            </a:pPr>
            <a:r>
              <a:rPr lang="en-US" dirty="0" smtClean="0"/>
              <a:t>While </a:t>
            </a:r>
            <a:r>
              <a:rPr lang="en-US" dirty="0"/>
              <a:t>AI is still in its infancy, and the quest for strong AI was long thought to be science fiction, breakthroughs in machine and deep learning indicate that we may need to be more realistic about the possibility of achieving artificial general intelligence in our lifetime.</a:t>
            </a:r>
          </a:p>
          <a:p>
            <a:pPr algn="just">
              <a:lnSpc>
                <a:spcPct val="110000"/>
              </a:lnSpc>
            </a:pPr>
            <a:r>
              <a:rPr lang="en-US" dirty="0"/>
              <a:t>It’s daunting to consider a future where machines are better than humans at the very things that make us human. </a:t>
            </a:r>
            <a:endParaRPr lang="en-US" dirty="0" smtClean="0"/>
          </a:p>
          <a:p>
            <a:pPr algn="just">
              <a:lnSpc>
                <a:spcPct val="110000"/>
              </a:lnSpc>
            </a:pPr>
            <a:r>
              <a:rPr lang="en-US" dirty="0" smtClean="0"/>
              <a:t>We </a:t>
            </a:r>
            <a:r>
              <a:rPr lang="en-US" dirty="0"/>
              <a:t>cannot accurately predict all the impacts AI advancements will have on our world, but the eradication of things like disease and poverty is not unfathomable.</a:t>
            </a:r>
          </a:p>
          <a:p>
            <a:pPr algn="just">
              <a:lnSpc>
                <a:spcPct val="110000"/>
              </a:lnSpc>
            </a:pPr>
            <a:endParaRPr lang="en-US" dirty="0"/>
          </a:p>
        </p:txBody>
      </p:sp>
    </p:spTree>
    <p:extLst>
      <p:ext uri="{BB962C8B-B14F-4D97-AF65-F5344CB8AC3E}">
        <p14:creationId xmlns:p14="http://schemas.microsoft.com/office/powerpoint/2010/main" val="664406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0"/>
            <a:ext cx="7239000" cy="7263527"/>
          </a:xfrm>
          <a:prstGeom prst="rect">
            <a:avLst/>
          </a:prstGeom>
        </p:spPr>
        <p:txBody>
          <a:bodyPr wrap="square">
            <a:spAutoFit/>
          </a:bodyPr>
          <a:lstStyle/>
          <a:p>
            <a:pPr algn="ctr"/>
            <a:r>
              <a:rPr lang="en-US" sz="2400" b="1" dirty="0" smtClean="0"/>
              <a:t>Agenda</a:t>
            </a:r>
          </a:p>
          <a:p>
            <a:r>
              <a:rPr lang="en-US" b="1" dirty="0" smtClean="0"/>
              <a:t>Basic </a:t>
            </a:r>
            <a:r>
              <a:rPr lang="en-US" b="1" dirty="0"/>
              <a:t>Concept of Artificial </a:t>
            </a:r>
            <a:r>
              <a:rPr lang="en-US" b="1" dirty="0" smtClean="0"/>
              <a:t>Intelligence</a:t>
            </a:r>
          </a:p>
          <a:p>
            <a:pPr lvl="0"/>
            <a:r>
              <a:rPr lang="en-US" dirty="0"/>
              <a:t>The Necessity of Learning AI</a:t>
            </a:r>
          </a:p>
          <a:p>
            <a:pPr lvl="0"/>
            <a:r>
              <a:rPr lang="en-US" dirty="0"/>
              <a:t>Understanding Intelligence</a:t>
            </a:r>
          </a:p>
          <a:p>
            <a:pPr lvl="0"/>
            <a:r>
              <a:rPr lang="en-US" dirty="0"/>
              <a:t>What is Intelligence?</a:t>
            </a:r>
          </a:p>
          <a:p>
            <a:pPr lvl="0"/>
            <a:r>
              <a:rPr lang="en-US" dirty="0"/>
              <a:t>Types of Intelligence</a:t>
            </a:r>
          </a:p>
          <a:p>
            <a:endParaRPr lang="en-US" dirty="0" smtClean="0"/>
          </a:p>
          <a:p>
            <a:r>
              <a:rPr lang="en-US" b="1" dirty="0"/>
              <a:t>Deep Dive into Machine Artificial </a:t>
            </a:r>
            <a:r>
              <a:rPr lang="en-US" b="1" dirty="0" smtClean="0"/>
              <a:t>Intelligence</a:t>
            </a:r>
          </a:p>
          <a:p>
            <a:pPr lvl="0"/>
            <a:r>
              <a:rPr lang="en-US" dirty="0"/>
              <a:t>Introduction to Neural Networks</a:t>
            </a:r>
          </a:p>
          <a:p>
            <a:pPr lvl="0"/>
            <a:r>
              <a:rPr lang="en-US" dirty="0"/>
              <a:t>Artificial Neural Network (ANN)</a:t>
            </a:r>
          </a:p>
          <a:p>
            <a:pPr lvl="0"/>
            <a:r>
              <a:rPr lang="en-US" dirty="0"/>
              <a:t>Convolution Neural Network (CNN)</a:t>
            </a:r>
          </a:p>
          <a:p>
            <a:pPr lvl="0"/>
            <a:r>
              <a:rPr lang="en-US" dirty="0"/>
              <a:t>Recurrent Neural Network (RNN)</a:t>
            </a:r>
          </a:p>
          <a:p>
            <a:pPr lvl="0"/>
            <a:r>
              <a:rPr lang="en-US" dirty="0"/>
              <a:t>Deep learning</a:t>
            </a:r>
          </a:p>
          <a:p>
            <a:pPr lvl="0"/>
            <a:r>
              <a:rPr lang="en-US" dirty="0"/>
              <a:t>Cognitive </a:t>
            </a:r>
            <a:r>
              <a:rPr lang="en-US" dirty="0" smtClean="0"/>
              <a:t>computing</a:t>
            </a:r>
          </a:p>
          <a:p>
            <a:pPr lvl="0"/>
            <a:r>
              <a:rPr lang="en-US" dirty="0"/>
              <a:t>Natural Language processing</a:t>
            </a:r>
            <a:endParaRPr lang="en-US" dirty="0"/>
          </a:p>
          <a:p>
            <a:r>
              <a:rPr lang="en-US" dirty="0" smtClean="0"/>
              <a:t>Computer </a:t>
            </a:r>
            <a:r>
              <a:rPr lang="en-US" dirty="0" smtClean="0"/>
              <a:t>vi</a:t>
            </a:r>
            <a:r>
              <a:rPr lang="en-US" dirty="0" smtClean="0"/>
              <a:t>sion</a:t>
            </a:r>
            <a:endParaRPr lang="en-US" dirty="0"/>
          </a:p>
          <a:p>
            <a:endParaRPr lang="en-US" dirty="0" smtClean="0"/>
          </a:p>
          <a:p>
            <a:r>
              <a:rPr lang="en-US" b="1" dirty="0"/>
              <a:t>Learn the application of AI </a:t>
            </a:r>
            <a:r>
              <a:rPr lang="en-US" b="1" dirty="0" smtClean="0"/>
              <a:t>in</a:t>
            </a:r>
          </a:p>
          <a:p>
            <a:pPr lvl="0"/>
            <a:r>
              <a:rPr lang="en-US" dirty="0"/>
              <a:t>Healthcare</a:t>
            </a:r>
          </a:p>
          <a:p>
            <a:pPr lvl="0"/>
            <a:r>
              <a:rPr lang="en-US" dirty="0"/>
              <a:t>Government</a:t>
            </a:r>
          </a:p>
          <a:p>
            <a:pPr lvl="0"/>
            <a:r>
              <a:rPr lang="en-US" dirty="0"/>
              <a:t>Manufacturing</a:t>
            </a:r>
          </a:p>
          <a:p>
            <a:pPr lvl="0"/>
            <a:r>
              <a:rPr lang="en-US" dirty="0"/>
              <a:t>Finance</a:t>
            </a:r>
          </a:p>
          <a:p>
            <a:pPr lvl="0"/>
            <a:r>
              <a:rPr lang="en-US" dirty="0"/>
              <a:t>Retail</a:t>
            </a:r>
          </a:p>
          <a:p>
            <a:pPr lvl="0"/>
            <a:r>
              <a:rPr lang="en-US" dirty="0"/>
              <a:t>Social Media</a:t>
            </a:r>
          </a:p>
          <a:p>
            <a:endParaRPr lang="en-US" sz="2800" dirty="0"/>
          </a:p>
        </p:txBody>
      </p:sp>
    </p:spTree>
    <p:extLst>
      <p:ext uri="{BB962C8B-B14F-4D97-AF65-F5344CB8AC3E}">
        <p14:creationId xmlns:p14="http://schemas.microsoft.com/office/powerpoint/2010/main" val="406241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Neural </a:t>
            </a:r>
            <a:r>
              <a:rPr lang="en-US" b="1" dirty="0"/>
              <a:t>networks</a:t>
            </a:r>
            <a:r>
              <a:rPr lang="en-US" dirty="0"/>
              <a:t> </a:t>
            </a:r>
            <a:r>
              <a:rPr lang="en-US" dirty="0" smtClean="0"/>
              <a:t>?</a:t>
            </a:r>
            <a:endParaRPr lang="en-US" dirty="0"/>
          </a:p>
        </p:txBody>
      </p:sp>
      <p:sp>
        <p:nvSpPr>
          <p:cNvPr id="3" name="Content Placeholder 2"/>
          <p:cNvSpPr>
            <a:spLocks noGrp="1"/>
          </p:cNvSpPr>
          <p:nvPr>
            <p:ph idx="1"/>
          </p:nvPr>
        </p:nvSpPr>
        <p:spPr>
          <a:xfrm>
            <a:off x="628650" y="1524000"/>
            <a:ext cx="7886700" cy="5334000"/>
          </a:xfrm>
        </p:spPr>
        <p:txBody>
          <a:bodyPr>
            <a:normAutofit/>
          </a:bodyPr>
          <a:lstStyle/>
          <a:p>
            <a:pPr algn="just" fontAlgn="base"/>
            <a:r>
              <a:rPr lang="en-US" b="1" dirty="0"/>
              <a:t>Neural networks</a:t>
            </a:r>
            <a:r>
              <a:rPr lang="en-US" dirty="0"/>
              <a:t> are artificial systems that were inspired by biological neural networks. </a:t>
            </a:r>
            <a:endParaRPr lang="en-US" dirty="0" smtClean="0"/>
          </a:p>
          <a:p>
            <a:pPr algn="just" fontAlgn="base"/>
            <a:r>
              <a:rPr lang="en-US" dirty="0" smtClean="0"/>
              <a:t>These </a:t>
            </a:r>
            <a:r>
              <a:rPr lang="en-US" dirty="0"/>
              <a:t>systems learn to perform tasks by being exposed to various datasets and examples without any task-specific rules. </a:t>
            </a:r>
            <a:endParaRPr lang="en-US" dirty="0" smtClean="0"/>
          </a:p>
          <a:p>
            <a:pPr algn="just" fontAlgn="base"/>
            <a:r>
              <a:rPr lang="en-US" dirty="0" smtClean="0"/>
              <a:t>The </a:t>
            </a:r>
            <a:r>
              <a:rPr lang="en-US" dirty="0"/>
              <a:t>idea is that the system generates identifying characteristics from the data they have been passed without being programmed with a pre-programmed understanding of these datasets.</a:t>
            </a:r>
          </a:p>
          <a:p>
            <a:pPr algn="just" fontAlgn="base"/>
            <a:r>
              <a:rPr lang="en-US" dirty="0"/>
              <a:t>Neural networks are based on computational models for threshold logic. Threshold logic is a combination of algorithms and mathematics. </a:t>
            </a:r>
            <a:endParaRPr lang="en-US" dirty="0" smtClean="0"/>
          </a:p>
          <a:p>
            <a:pPr algn="just" fontAlgn="base"/>
            <a:r>
              <a:rPr lang="en-US" dirty="0" smtClean="0"/>
              <a:t>Neural </a:t>
            </a:r>
            <a:r>
              <a:rPr lang="en-US" dirty="0"/>
              <a:t>networks are based either on the study of the brain or on the application of neural networks to artificial intelligence. The work has led to improvements in finite automata theory</a:t>
            </a:r>
            <a:r>
              <a:rPr lang="en-US" dirty="0" smtClean="0"/>
              <a:t>.</a:t>
            </a:r>
          </a:p>
          <a:p>
            <a:pPr marL="0" indent="0" algn="just" fontAlgn="base">
              <a:buNone/>
            </a:pPr>
            <a:endParaRPr lang="en-US" dirty="0" smtClean="0"/>
          </a:p>
          <a:p>
            <a:pPr marL="0" indent="0" algn="r" fontAlgn="base">
              <a:buNone/>
            </a:pPr>
            <a:r>
              <a:rPr lang="en-US" dirty="0" smtClean="0">
                <a:hlinkClick r:id="rId2"/>
              </a:rPr>
              <a:t>More…</a:t>
            </a:r>
            <a:endParaRPr lang="en-US" dirty="0"/>
          </a:p>
        </p:txBody>
      </p:sp>
    </p:spTree>
    <p:extLst>
      <p:ext uri="{BB962C8B-B14F-4D97-AF65-F5344CB8AC3E}">
        <p14:creationId xmlns:p14="http://schemas.microsoft.com/office/powerpoint/2010/main" val="2770259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b="1" dirty="0"/>
              <a:t>Neural networks</a:t>
            </a:r>
            <a:r>
              <a:rPr lang="en-US" dirty="0"/>
              <a:t> </a:t>
            </a:r>
          </a:p>
        </p:txBody>
      </p:sp>
      <p:pic>
        <p:nvPicPr>
          <p:cNvPr id="1026" name="Picture 2" descr="Neural Networks - What Does the Future of Artificial Intelligence Look L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981200"/>
            <a:ext cx="88773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2197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 (ANN</a:t>
            </a:r>
            <a:r>
              <a:rPr lang="en-US" dirty="0" smtClean="0"/>
              <a:t>)</a:t>
            </a:r>
            <a:endParaRPr lang="en-US" dirty="0"/>
          </a:p>
        </p:txBody>
      </p:sp>
      <p:pic>
        <p:nvPicPr>
          <p:cNvPr id="2050" name="Picture 2" descr="Artificial-Neural-Networks-and-its-Application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2326" y="1524000"/>
            <a:ext cx="783240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681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098" name="Picture 2" descr="Artificial Neural Network Tutorial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64" y="1672678"/>
            <a:ext cx="8233471"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59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 (ANN) </a:t>
            </a:r>
          </a:p>
        </p:txBody>
      </p:sp>
      <p:sp>
        <p:nvSpPr>
          <p:cNvPr id="3" name="Content Placeholder 2"/>
          <p:cNvSpPr>
            <a:spLocks noGrp="1"/>
          </p:cNvSpPr>
          <p:nvPr>
            <p:ph idx="1"/>
          </p:nvPr>
        </p:nvSpPr>
        <p:spPr>
          <a:xfrm>
            <a:off x="628650" y="1447800"/>
            <a:ext cx="8210550" cy="4953000"/>
          </a:xfrm>
        </p:spPr>
        <p:txBody>
          <a:bodyPr>
            <a:normAutofit/>
          </a:bodyPr>
          <a:lstStyle/>
          <a:p>
            <a:pPr algn="just">
              <a:lnSpc>
                <a:spcPct val="150000"/>
              </a:lnSpc>
            </a:pPr>
            <a:r>
              <a:rPr lang="en-US" dirty="0"/>
              <a:t>An Artificial Neural Network (ANN) is an information processing paradigm that is inspired by the brain. ANNs, like people, learn by examples. An ANN is configured for a specific application, such as pattern recognition or data classification, through a learning process. Learning largely involves adjustments to the synaptic connections that exist between the neurons. </a:t>
            </a:r>
            <a:endParaRPr lang="en-US" dirty="0" smtClean="0"/>
          </a:p>
          <a:p>
            <a:pPr marL="0" indent="0" algn="r">
              <a:lnSpc>
                <a:spcPct val="150000"/>
              </a:lnSpc>
              <a:buNone/>
            </a:pPr>
            <a:r>
              <a:rPr lang="en-US" dirty="0" smtClean="0">
                <a:hlinkClick r:id="rId2"/>
              </a:rPr>
              <a:t>More…</a:t>
            </a:r>
            <a:endParaRPr lang="en-US" dirty="0"/>
          </a:p>
        </p:txBody>
      </p:sp>
    </p:spTree>
    <p:extLst>
      <p:ext uri="{BB962C8B-B14F-4D97-AF65-F5344CB8AC3E}">
        <p14:creationId xmlns:p14="http://schemas.microsoft.com/office/powerpoint/2010/main" val="1872922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 Neural Network (CNN)</a:t>
            </a:r>
          </a:p>
        </p:txBody>
      </p:sp>
      <p:sp>
        <p:nvSpPr>
          <p:cNvPr id="3" name="Content Placeholder 2"/>
          <p:cNvSpPr>
            <a:spLocks noGrp="1"/>
          </p:cNvSpPr>
          <p:nvPr>
            <p:ph idx="1"/>
          </p:nvPr>
        </p:nvSpPr>
        <p:spPr>
          <a:xfrm>
            <a:off x="628650" y="1447800"/>
            <a:ext cx="8210550" cy="4953000"/>
          </a:xfrm>
        </p:spPr>
        <p:txBody>
          <a:bodyPr>
            <a:normAutofit fontScale="85000" lnSpcReduction="20000"/>
          </a:bodyPr>
          <a:lstStyle/>
          <a:p>
            <a:pPr algn="just">
              <a:lnSpc>
                <a:spcPct val="150000"/>
              </a:lnSpc>
            </a:pPr>
            <a:r>
              <a:rPr lang="en-US" dirty="0"/>
              <a:t>Artificial Neural Networks contain artificial neurons which are called </a:t>
            </a:r>
            <a:r>
              <a:rPr lang="en-US" b="1" dirty="0"/>
              <a:t>units</a:t>
            </a:r>
            <a:r>
              <a:rPr lang="en-US" dirty="0"/>
              <a:t>. These units are arranged in a series of layers that together constitute the whole Artificial Neural Networks in a system. </a:t>
            </a:r>
            <a:endParaRPr lang="en-US" dirty="0" smtClean="0"/>
          </a:p>
          <a:p>
            <a:pPr algn="just">
              <a:lnSpc>
                <a:spcPct val="150000"/>
              </a:lnSpc>
            </a:pPr>
            <a:r>
              <a:rPr lang="en-US" dirty="0" smtClean="0"/>
              <a:t>A </a:t>
            </a:r>
            <a:r>
              <a:rPr lang="en-US" dirty="0"/>
              <a:t>layer can have only a dozen units or millions of units as this depends on the complexity of the system. Commonly, Artificial Neural Network has an input layer, output layer as well as hidden layers. </a:t>
            </a:r>
            <a:endParaRPr lang="en-US" dirty="0" smtClean="0"/>
          </a:p>
          <a:p>
            <a:pPr algn="just">
              <a:lnSpc>
                <a:spcPct val="150000"/>
              </a:lnSpc>
            </a:pPr>
            <a:r>
              <a:rPr lang="en-US" dirty="0" smtClean="0"/>
              <a:t>The </a:t>
            </a:r>
            <a:r>
              <a:rPr lang="en-US" dirty="0"/>
              <a:t>input layer receives data from the outside world which the neural network needs to analyze or learn about. </a:t>
            </a:r>
            <a:endParaRPr lang="en-US" dirty="0" smtClean="0"/>
          </a:p>
          <a:p>
            <a:pPr algn="just">
              <a:lnSpc>
                <a:spcPct val="150000"/>
              </a:lnSpc>
            </a:pPr>
            <a:r>
              <a:rPr lang="en-US" dirty="0" smtClean="0"/>
              <a:t>Then </a:t>
            </a:r>
            <a:r>
              <a:rPr lang="en-US" dirty="0"/>
              <a:t>this data passes through one or multiple hidden layers that transform the input into data that is valuable for the output layer</a:t>
            </a:r>
            <a:r>
              <a:rPr lang="en-US" dirty="0" smtClean="0"/>
              <a:t>.</a:t>
            </a:r>
          </a:p>
          <a:p>
            <a:pPr algn="just">
              <a:lnSpc>
                <a:spcPct val="150000"/>
              </a:lnSpc>
            </a:pPr>
            <a:r>
              <a:rPr lang="en-US" dirty="0" smtClean="0"/>
              <a:t> </a:t>
            </a:r>
            <a:r>
              <a:rPr lang="en-US" dirty="0"/>
              <a:t>Finally, the output layer provides an output in the form of a response of the Artificial Neural Networks to input data provided. </a:t>
            </a:r>
          </a:p>
        </p:txBody>
      </p:sp>
    </p:spTree>
    <p:extLst>
      <p:ext uri="{BB962C8B-B14F-4D97-AF65-F5344CB8AC3E}">
        <p14:creationId xmlns:p14="http://schemas.microsoft.com/office/powerpoint/2010/main" val="1849887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r>
              <a:rPr lang="en-US" dirty="0" smtClean="0"/>
              <a:t>)</a:t>
            </a:r>
            <a:endParaRPr lang="en-US" dirty="0"/>
          </a:p>
        </p:txBody>
      </p:sp>
      <p:sp>
        <p:nvSpPr>
          <p:cNvPr id="3" name="Content Placeholder 2"/>
          <p:cNvSpPr>
            <a:spLocks noGrp="1"/>
          </p:cNvSpPr>
          <p:nvPr>
            <p:ph idx="1"/>
          </p:nvPr>
        </p:nvSpPr>
        <p:spPr>
          <a:xfrm>
            <a:off x="628650" y="1524000"/>
            <a:ext cx="5924550" cy="4351338"/>
          </a:xfrm>
        </p:spPr>
        <p:txBody>
          <a:bodyPr>
            <a:normAutofit fontScale="92500" lnSpcReduction="20000"/>
          </a:bodyPr>
          <a:lstStyle/>
          <a:p>
            <a:pPr algn="just">
              <a:lnSpc>
                <a:spcPct val="120000"/>
              </a:lnSpc>
            </a:pPr>
            <a:r>
              <a:rPr lang="en-US" b="1" dirty="0"/>
              <a:t>Recurrent Neural Network(RNN)</a:t>
            </a:r>
            <a:r>
              <a:rPr lang="en-US" dirty="0"/>
              <a:t> are a type of </a:t>
            </a:r>
            <a:r>
              <a:rPr lang="en-US" u="sng" dirty="0"/>
              <a:t>Neural Network</a:t>
            </a:r>
            <a:r>
              <a:rPr lang="en-US" dirty="0"/>
              <a:t> where the </a:t>
            </a:r>
            <a:r>
              <a:rPr lang="en-US" b="1" dirty="0"/>
              <a:t>output from previous step are fed as input to the current step</a:t>
            </a:r>
            <a:r>
              <a:rPr lang="en-US" dirty="0" smtClean="0"/>
              <a:t>. </a:t>
            </a:r>
          </a:p>
          <a:p>
            <a:pPr algn="just">
              <a:lnSpc>
                <a:spcPct val="120000"/>
              </a:lnSpc>
            </a:pPr>
            <a:r>
              <a:rPr lang="en-US" dirty="0" smtClean="0"/>
              <a:t> </a:t>
            </a:r>
            <a:r>
              <a:rPr lang="en-US" dirty="0"/>
              <a:t>In traditional neural networks, all the inputs and outputs are independent of each other, but in cases like when it is required to predict the next word of a sentence, the previous words are required and hence there is a need to remember the previous words. </a:t>
            </a:r>
            <a:endParaRPr lang="en-US" dirty="0" smtClean="0"/>
          </a:p>
          <a:p>
            <a:pPr algn="just">
              <a:lnSpc>
                <a:spcPct val="120000"/>
              </a:lnSpc>
            </a:pPr>
            <a:r>
              <a:rPr lang="en-US" dirty="0" smtClean="0"/>
              <a:t>Thus </a:t>
            </a:r>
            <a:r>
              <a:rPr lang="en-US" dirty="0"/>
              <a:t>RNN came into existence, which solved this issue with the help of a Hidden Layer. </a:t>
            </a:r>
            <a:endParaRPr lang="en-US" dirty="0" smtClean="0"/>
          </a:p>
          <a:p>
            <a:pPr algn="just">
              <a:lnSpc>
                <a:spcPct val="120000"/>
              </a:lnSpc>
            </a:pPr>
            <a:r>
              <a:rPr lang="en-US" dirty="0" smtClean="0"/>
              <a:t>The </a:t>
            </a:r>
            <a:r>
              <a:rPr lang="en-US" dirty="0"/>
              <a:t>main and most important feature of RNN is </a:t>
            </a:r>
            <a:r>
              <a:rPr lang="en-US" b="1" dirty="0"/>
              <a:t>Hidden state</a:t>
            </a:r>
            <a:r>
              <a:rPr lang="en-US" dirty="0"/>
              <a:t>, which remembers some information about a sequence.</a:t>
            </a:r>
          </a:p>
        </p:txBody>
      </p:sp>
      <p:pic>
        <p:nvPicPr>
          <p:cNvPr id="1026" name="Picture 2" descr="https://media.geeksforgeeks.org/wp-content/uploads/d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219200"/>
            <a:ext cx="1900237"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328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914400"/>
            <a:ext cx="7886700" cy="4351338"/>
          </a:xfrm>
        </p:spPr>
        <p:txBody>
          <a:bodyPr/>
          <a:lstStyle/>
          <a:p>
            <a:pPr algn="just">
              <a:lnSpc>
                <a:spcPct val="150000"/>
              </a:lnSpc>
            </a:pPr>
            <a:r>
              <a:rPr lang="en-US" dirty="0"/>
              <a:t>RNN have a </a:t>
            </a:r>
            <a:r>
              <a:rPr lang="en-US" b="1" dirty="0"/>
              <a:t>“memory”</a:t>
            </a:r>
            <a:r>
              <a:rPr lang="en-US" dirty="0"/>
              <a:t> which remembers all information about what has been calculated. </a:t>
            </a:r>
            <a:endParaRPr lang="en-US" dirty="0" smtClean="0"/>
          </a:p>
          <a:p>
            <a:pPr algn="just">
              <a:lnSpc>
                <a:spcPct val="150000"/>
              </a:lnSpc>
            </a:pPr>
            <a:r>
              <a:rPr lang="en-US" dirty="0" smtClean="0"/>
              <a:t>It </a:t>
            </a:r>
            <a:r>
              <a:rPr lang="en-US" dirty="0"/>
              <a:t>uses the same parameters for each input as it performs the same task on all the inputs or hidden layers to produce the output. This reduces the complexity of parameters, unlike other neural networks</a:t>
            </a:r>
            <a:r>
              <a:rPr lang="en-US" dirty="0" smtClean="0"/>
              <a:t>.</a:t>
            </a:r>
          </a:p>
          <a:p>
            <a:pPr algn="just">
              <a:lnSpc>
                <a:spcPct val="150000"/>
              </a:lnSpc>
            </a:pPr>
            <a:endParaRPr lang="en-US" dirty="0"/>
          </a:p>
        </p:txBody>
      </p:sp>
    </p:spTree>
    <p:extLst>
      <p:ext uri="{BB962C8B-B14F-4D97-AF65-F5344CB8AC3E}">
        <p14:creationId xmlns:p14="http://schemas.microsoft.com/office/powerpoint/2010/main" val="1992087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1391444"/>
            <a:ext cx="6381750" cy="4351338"/>
          </a:xfrm>
        </p:spPr>
        <p:txBody>
          <a:bodyPr>
            <a:normAutofit fontScale="92500"/>
          </a:bodyPr>
          <a:lstStyle/>
          <a:p>
            <a:pPr algn="just">
              <a:lnSpc>
                <a:spcPct val="150000"/>
              </a:lnSpc>
            </a:pPr>
            <a:r>
              <a:rPr lang="en-US" dirty="0"/>
              <a:t>Suppose there is a deeper network with one input layer, three hidden layers and one output layer. </a:t>
            </a:r>
            <a:endParaRPr lang="en-US" dirty="0" smtClean="0"/>
          </a:p>
          <a:p>
            <a:pPr algn="just">
              <a:lnSpc>
                <a:spcPct val="150000"/>
              </a:lnSpc>
            </a:pPr>
            <a:r>
              <a:rPr lang="en-US" dirty="0" smtClean="0"/>
              <a:t>Then </a:t>
            </a:r>
            <a:r>
              <a:rPr lang="en-US" dirty="0"/>
              <a:t>like other neural networks, each hidden layer will have its own set of weights and biases, let’s say, for hidden layer 1 the weights and biases are (w1, b1), (w2, b2) for second hidden layer and (w3, b3) for third hidden layer. </a:t>
            </a:r>
            <a:endParaRPr lang="en-US" dirty="0" smtClean="0"/>
          </a:p>
          <a:p>
            <a:pPr algn="just">
              <a:lnSpc>
                <a:spcPct val="150000"/>
              </a:lnSpc>
            </a:pPr>
            <a:r>
              <a:rPr lang="en-US" dirty="0" smtClean="0"/>
              <a:t>This </a:t>
            </a:r>
            <a:r>
              <a:rPr lang="en-US" dirty="0"/>
              <a:t>means that each of these layers are independent of each other, i.e. they do not memorize the previous outputs</a:t>
            </a:r>
            <a:r>
              <a:rPr lang="en-US" dirty="0" smtClean="0"/>
              <a:t>.</a:t>
            </a:r>
          </a:p>
        </p:txBody>
      </p:sp>
      <p:pic>
        <p:nvPicPr>
          <p:cNvPr id="2050" name="Picture 2" descr="https://media.geeksforgeeks.org/wp-content/uploads/d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65126"/>
            <a:ext cx="1628775" cy="561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911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02326" y="1534407"/>
            <a:ext cx="6000750" cy="4351338"/>
          </a:xfrm>
        </p:spPr>
        <p:txBody>
          <a:bodyPr>
            <a:normAutofit lnSpcReduction="10000"/>
          </a:bodyPr>
          <a:lstStyle/>
          <a:p>
            <a:pPr algn="just" fontAlgn="base">
              <a:lnSpc>
                <a:spcPct val="150000"/>
              </a:lnSpc>
            </a:pPr>
            <a:r>
              <a:rPr lang="en-US" dirty="0"/>
              <a:t>RNN converts the independent activations into dependent activations by providing the same weights and biases to all the layers, thus reducing the complexity of increasing parameters and memorizing each previous outputs by giving each output as input to the next hidden layer.</a:t>
            </a:r>
          </a:p>
          <a:p>
            <a:pPr algn="just" fontAlgn="base">
              <a:lnSpc>
                <a:spcPct val="150000"/>
              </a:lnSpc>
            </a:pPr>
            <a:r>
              <a:rPr lang="en-US" dirty="0"/>
              <a:t>Hence these three layers can be joined together such that the weights and bias of all the hidden layers is the same, into a single recurrent layer.</a:t>
            </a:r>
          </a:p>
          <a:p>
            <a:pPr marL="0" indent="0" algn="just">
              <a:lnSpc>
                <a:spcPct val="150000"/>
              </a:lnSpc>
              <a:buNone/>
            </a:pPr>
            <a:endParaRPr lang="en-US" dirty="0"/>
          </a:p>
        </p:txBody>
      </p:sp>
      <p:pic>
        <p:nvPicPr>
          <p:cNvPr id="3074" name="Picture 2" descr="https://media.geeksforgeeks.org/wp-content/uploads/d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690689"/>
            <a:ext cx="165735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49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AD1C-584E-20BF-CA25-1E7D28E0CC8A}"/>
              </a:ext>
            </a:extLst>
          </p:cNvPr>
          <p:cNvSpPr>
            <a:spLocks noGrp="1"/>
          </p:cNvSpPr>
          <p:nvPr>
            <p:ph type="title"/>
          </p:nvPr>
        </p:nvSpPr>
        <p:spPr>
          <a:xfrm>
            <a:off x="970772" y="304800"/>
            <a:ext cx="7202456" cy="1245249"/>
          </a:xfrm>
        </p:spPr>
        <p:txBody>
          <a:bodyPr>
            <a:normAutofit/>
          </a:bodyPr>
          <a:lstStyle/>
          <a:p>
            <a:r>
              <a:rPr lang="en-US" b="1" dirty="0"/>
              <a:t>Basic Concept of Artificial Intelligence</a:t>
            </a:r>
          </a:p>
        </p:txBody>
      </p:sp>
      <p:sp>
        <p:nvSpPr>
          <p:cNvPr id="4" name="Content Placeholder 3"/>
          <p:cNvSpPr>
            <a:spLocks noGrp="1"/>
          </p:cNvSpPr>
          <p:nvPr>
            <p:ph idx="1"/>
          </p:nvPr>
        </p:nvSpPr>
        <p:spPr>
          <a:xfrm>
            <a:off x="533400" y="1825624"/>
            <a:ext cx="8305800" cy="4803775"/>
          </a:xfrm>
        </p:spPr>
        <p:txBody>
          <a:bodyPr>
            <a:normAutofit/>
          </a:bodyPr>
          <a:lstStyle/>
          <a:p>
            <a:pPr algn="just"/>
            <a:r>
              <a:rPr lang="en-US" b="1" dirty="0"/>
              <a:t>Intelligence</a:t>
            </a:r>
            <a:r>
              <a:rPr lang="en-US" dirty="0"/>
              <a:t>: </a:t>
            </a:r>
            <a:r>
              <a:rPr lang="en-US" dirty="0" smtClean="0"/>
              <a:t>The </a:t>
            </a:r>
            <a:r>
              <a:rPr lang="en-US" dirty="0"/>
              <a:t>ability to learn and solve problems</a:t>
            </a:r>
            <a:r>
              <a:rPr lang="en-US" dirty="0" smtClean="0"/>
              <a:t>.</a:t>
            </a:r>
          </a:p>
          <a:p>
            <a:pPr algn="just"/>
            <a:r>
              <a:rPr lang="en-US" dirty="0"/>
              <a:t>The most common answer that one expects is </a:t>
            </a:r>
            <a:r>
              <a:rPr lang="en-US" b="1" dirty="0"/>
              <a:t>“to make computers intelligent so that they can </a:t>
            </a:r>
            <a:r>
              <a:rPr lang="en-US" b="1" dirty="0" smtClean="0"/>
              <a:t>act </a:t>
            </a:r>
            <a:r>
              <a:rPr lang="en-US" b="1" dirty="0"/>
              <a:t>intelligently</a:t>
            </a:r>
            <a:r>
              <a:rPr lang="en-US" b="1" dirty="0" smtClean="0"/>
              <a:t>.</a:t>
            </a:r>
          </a:p>
          <a:p>
            <a:pPr algn="just"/>
            <a:r>
              <a:rPr lang="en-US" dirty="0"/>
              <a:t>If the computers can, somehow, solve real-world problems, by improving on their own from past experiences, they would be called “</a:t>
            </a:r>
            <a:r>
              <a:rPr lang="en-US" b="1" dirty="0"/>
              <a:t>intelligent</a:t>
            </a:r>
            <a:r>
              <a:rPr lang="en-US" dirty="0"/>
              <a:t>”. </a:t>
            </a:r>
            <a:endParaRPr lang="en-US" dirty="0" smtClean="0"/>
          </a:p>
          <a:p>
            <a:pPr algn="just"/>
            <a:r>
              <a:rPr lang="en-US" dirty="0"/>
              <a:t>Thus, the AI systems are more generic(rather than specific), can “think” and are more flexible. </a:t>
            </a:r>
            <a:endParaRPr lang="en-US" dirty="0" smtClean="0"/>
          </a:p>
          <a:p>
            <a:pPr algn="just"/>
            <a:r>
              <a:rPr lang="en-US" b="1" dirty="0"/>
              <a:t>Intelligence</a:t>
            </a:r>
            <a:r>
              <a:rPr lang="en-US" dirty="0"/>
              <a:t>, as we know, is the ability to acquire and apply knowledge</a:t>
            </a:r>
            <a:r>
              <a:rPr lang="en-US" dirty="0" smtClean="0"/>
              <a:t>.</a:t>
            </a:r>
          </a:p>
          <a:p>
            <a:pPr algn="just"/>
            <a:r>
              <a:rPr lang="en-US" b="1" dirty="0"/>
              <a:t>Knowledge</a:t>
            </a:r>
            <a:r>
              <a:rPr lang="en-US" dirty="0"/>
              <a:t> is the information acquired through experience</a:t>
            </a:r>
            <a:r>
              <a:rPr lang="en-US" dirty="0" smtClean="0"/>
              <a:t>.</a:t>
            </a:r>
          </a:p>
          <a:p>
            <a:pPr algn="just"/>
            <a:r>
              <a:rPr lang="en-US" b="1" dirty="0"/>
              <a:t>Experience</a:t>
            </a:r>
            <a:r>
              <a:rPr lang="en-US" dirty="0"/>
              <a:t> is the knowledge gained through exposure(training</a:t>
            </a:r>
            <a:r>
              <a:rPr lang="en-US" dirty="0" smtClean="0"/>
              <a:t>)</a:t>
            </a:r>
          </a:p>
          <a:p>
            <a:pPr algn="just"/>
            <a:r>
              <a:rPr lang="en-US" dirty="0"/>
              <a:t>Summing the terms up, we get artificial intelligence as the “copy of something natural(i.e., human beings) ‘WHO’ is capable of acquiring and applying the information it has gained through exposure.” </a:t>
            </a:r>
            <a:endParaRPr lang="en-US" dirty="0" smtClean="0"/>
          </a:p>
          <a:p>
            <a:pPr algn="just"/>
            <a:endParaRPr lang="en-US" dirty="0"/>
          </a:p>
        </p:txBody>
      </p:sp>
    </p:spTree>
    <p:extLst>
      <p:ext uri="{BB962C8B-B14F-4D97-AF65-F5344CB8AC3E}">
        <p14:creationId xmlns:p14="http://schemas.microsoft.com/office/powerpoint/2010/main" val="4225730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a:t>
            </a:r>
            <a:r>
              <a:rPr lang="en-US" dirty="0" smtClean="0"/>
              <a:t>learning</a:t>
            </a:r>
            <a:endParaRPr lang="en-US" dirty="0"/>
          </a:p>
        </p:txBody>
      </p:sp>
      <p:sp>
        <p:nvSpPr>
          <p:cNvPr id="3" name="Content Placeholder 2"/>
          <p:cNvSpPr>
            <a:spLocks noGrp="1"/>
          </p:cNvSpPr>
          <p:nvPr>
            <p:ph idx="1"/>
          </p:nvPr>
        </p:nvSpPr>
        <p:spPr/>
        <p:txBody>
          <a:bodyPr/>
          <a:lstStyle/>
          <a:p>
            <a:pPr marL="0" indent="0">
              <a:buNone/>
            </a:pPr>
            <a:r>
              <a:rPr lang="en-US" dirty="0"/>
              <a:t>Deep learning is a branch of </a:t>
            </a:r>
            <a:r>
              <a:rPr lang="en-US" u="sng" dirty="0">
                <a:hlinkClick r:id="rId2"/>
              </a:rPr>
              <a:t>machine learning</a:t>
            </a:r>
            <a:r>
              <a:rPr lang="en-US" dirty="0"/>
              <a:t> which is completely based on </a:t>
            </a:r>
            <a:r>
              <a:rPr lang="en-US" u="sng" dirty="0">
                <a:hlinkClick r:id="rId3"/>
              </a:rPr>
              <a:t>artificial neural networks</a:t>
            </a:r>
            <a:r>
              <a:rPr lang="en-US" dirty="0"/>
              <a:t>, as neural network is going to mimic the human brain so deep learning is also a kind of mimic of human brain. </a:t>
            </a:r>
            <a:endParaRPr lang="en-US" dirty="0" smtClean="0"/>
          </a:p>
          <a:p>
            <a:pPr marL="0" indent="0">
              <a:buNone/>
            </a:pPr>
            <a:endParaRPr lang="en-US" dirty="0"/>
          </a:p>
          <a:p>
            <a:pPr marL="0" indent="0">
              <a:buNone/>
            </a:pPr>
            <a:r>
              <a:rPr lang="en-US" dirty="0"/>
              <a:t>In human brain approximately 100 billion neurons all together this is a picture of an individual neuron and each neuron is connected through thousand of their </a:t>
            </a:r>
            <a:r>
              <a:rPr lang="en-US" dirty="0" smtClean="0"/>
              <a:t>neighbors.</a:t>
            </a:r>
            <a:endParaRPr lang="en-US" dirty="0"/>
          </a:p>
          <a:p>
            <a:pPr marL="0" indent="0">
              <a:buNone/>
            </a:pPr>
            <a:r>
              <a:rPr lang="en-US" dirty="0"/>
              <a:t>The question here is how do we recreate these neurons in a computer. So, we create an artificial structure called an artificial neural net where we have nodes or neurons. We have some neurons for input value and some for output value and in between, there may be lots of neurons interconnected in the hidden layer.</a:t>
            </a:r>
          </a:p>
        </p:txBody>
      </p:sp>
    </p:spTree>
    <p:extLst>
      <p:ext uri="{BB962C8B-B14F-4D97-AF65-F5344CB8AC3E}">
        <p14:creationId xmlns:p14="http://schemas.microsoft.com/office/powerpoint/2010/main" val="2067334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62000"/>
            <a:ext cx="8058150" cy="5791199"/>
          </a:xfrm>
        </p:spPr>
        <p:txBody>
          <a:bodyPr>
            <a:normAutofit fontScale="92500" lnSpcReduction="20000"/>
          </a:bodyPr>
          <a:lstStyle/>
          <a:p>
            <a:pPr fontAlgn="base"/>
            <a:r>
              <a:rPr lang="en-US" b="1" dirty="0"/>
              <a:t>Deep Neural Network</a:t>
            </a:r>
            <a:r>
              <a:rPr lang="en-US" dirty="0"/>
              <a:t> – It is a neural network with a certain level of complexity (having multiple hidden layers in between input and output layers). They are capable of modeling and processing non-linear relationships</a:t>
            </a:r>
            <a:r>
              <a:rPr lang="en-US" dirty="0" smtClean="0"/>
              <a:t>.</a:t>
            </a:r>
          </a:p>
          <a:p>
            <a:pPr fontAlgn="base"/>
            <a:endParaRPr lang="en-US" dirty="0"/>
          </a:p>
          <a:p>
            <a:pPr fontAlgn="base"/>
            <a:r>
              <a:rPr lang="en-US" b="1" dirty="0"/>
              <a:t>Deep Belief Network(DBN)</a:t>
            </a:r>
            <a:r>
              <a:rPr lang="en-US" dirty="0"/>
              <a:t> – It is a class of Deep Neural Network. It is multi-layer belief networks</a:t>
            </a:r>
            <a:r>
              <a:rPr lang="en-US" dirty="0" smtClean="0"/>
              <a:t>.</a:t>
            </a:r>
          </a:p>
          <a:p>
            <a:pPr fontAlgn="base"/>
            <a:r>
              <a:rPr lang="en-US" dirty="0"/>
              <a:t/>
            </a:r>
            <a:br>
              <a:rPr lang="en-US" dirty="0"/>
            </a:br>
            <a:r>
              <a:rPr lang="en-US" b="1" dirty="0"/>
              <a:t>Steps for performing DBN :</a:t>
            </a:r>
            <a:r>
              <a:rPr lang="en-US" dirty="0"/>
              <a:t/>
            </a:r>
            <a:br>
              <a:rPr lang="en-US" dirty="0"/>
            </a:br>
            <a:r>
              <a:rPr lang="en-US" dirty="0"/>
              <a:t>a. Learn a layer of features from visible units using Contrastive Divergence algorithm.</a:t>
            </a:r>
            <a:br>
              <a:rPr lang="en-US" dirty="0"/>
            </a:br>
            <a:r>
              <a:rPr lang="en-US" dirty="0"/>
              <a:t>b. Treat activations of previously trained features as visible units and then learn features of features.</a:t>
            </a:r>
            <a:br>
              <a:rPr lang="en-US" dirty="0"/>
            </a:br>
            <a:r>
              <a:rPr lang="en-US" dirty="0"/>
              <a:t>c. Finally, the whole DBN is trained when the learning for the final hidden layer is achieved</a:t>
            </a:r>
            <a:r>
              <a:rPr lang="en-US" dirty="0" smtClean="0"/>
              <a:t>.</a:t>
            </a:r>
          </a:p>
          <a:p>
            <a:pPr fontAlgn="base"/>
            <a:endParaRPr lang="en-US" dirty="0"/>
          </a:p>
          <a:p>
            <a:pPr fontAlgn="base"/>
            <a:r>
              <a:rPr lang="en-US" b="1" dirty="0"/>
              <a:t>Recurrent</a:t>
            </a:r>
            <a:r>
              <a:rPr lang="en-US" dirty="0"/>
              <a:t> (perform same task for every element of a sequence)</a:t>
            </a:r>
            <a:r>
              <a:rPr lang="en-US" b="1" dirty="0"/>
              <a:t> Neural Network</a:t>
            </a:r>
            <a:r>
              <a:rPr lang="en-US" dirty="0"/>
              <a:t> – Allows for parallel and sequential computation. Similar to the human brain (large feedback network of connected neurons). They are able to remember important things about the input they received and hence enables them to be more precise</a:t>
            </a:r>
            <a:r>
              <a:rPr lang="en-US" dirty="0" smtClean="0"/>
              <a:t>.</a:t>
            </a:r>
          </a:p>
          <a:p>
            <a:pPr marL="0" indent="0" fontAlgn="base">
              <a:buNone/>
            </a:pPr>
            <a:endParaRPr lang="en-US" dirty="0"/>
          </a:p>
          <a:p>
            <a:pPr marL="0" indent="0" algn="r" fontAlgn="base">
              <a:buNone/>
            </a:pPr>
            <a:r>
              <a:rPr lang="en-US" dirty="0" smtClean="0">
                <a:hlinkClick r:id="rId2"/>
              </a:rPr>
              <a:t>More</a:t>
            </a:r>
            <a:endParaRPr lang="en-US" dirty="0"/>
          </a:p>
        </p:txBody>
      </p:sp>
      <p:sp>
        <p:nvSpPr>
          <p:cNvPr id="4" name="Title 3"/>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39383531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between Machine Learning and Deep Learning :</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9697622"/>
              </p:ext>
            </p:extLst>
          </p:nvPr>
        </p:nvGraphicFramePr>
        <p:xfrm>
          <a:off x="628650" y="1524001"/>
          <a:ext cx="7886700" cy="4190999"/>
        </p:xfrm>
        <a:graphic>
          <a:graphicData uri="http://schemas.openxmlformats.org/drawingml/2006/table">
            <a:tbl>
              <a:tblPr/>
              <a:tblGrid>
                <a:gridCol w="3943350">
                  <a:extLst>
                    <a:ext uri="{9D8B030D-6E8A-4147-A177-3AD203B41FA5}">
                      <a16:colId xmlns:a16="http://schemas.microsoft.com/office/drawing/2014/main" val="1331929332"/>
                    </a:ext>
                  </a:extLst>
                </a:gridCol>
                <a:gridCol w="3943350">
                  <a:extLst>
                    <a:ext uri="{9D8B030D-6E8A-4147-A177-3AD203B41FA5}">
                      <a16:colId xmlns:a16="http://schemas.microsoft.com/office/drawing/2014/main" val="3871339848"/>
                    </a:ext>
                  </a:extLst>
                </a:gridCol>
              </a:tblGrid>
              <a:tr h="539325">
                <a:tc>
                  <a:txBody>
                    <a:bodyPr/>
                    <a:lstStyle/>
                    <a:p>
                      <a:pPr algn="ctr" fontAlgn="base"/>
                      <a:r>
                        <a:rPr lang="en-US" sz="1400" b="0">
                          <a:effectLst/>
                        </a:rPr>
                        <a:t>Machine Learning</a:t>
                      </a:r>
                    </a:p>
                  </a:txBody>
                  <a:tcPr marL="76200" marR="76200" marT="76200" marB="76200" anchor="ctr">
                    <a:lnL>
                      <a:noFill/>
                    </a:lnL>
                    <a:lnR>
                      <a:noFill/>
                    </a:lnR>
                    <a:lnT>
                      <a:noFill/>
                    </a:lnT>
                    <a:lnB>
                      <a:noFill/>
                    </a:lnB>
                    <a:solidFill>
                      <a:srgbClr val="4CB96B"/>
                    </a:solidFill>
                  </a:tcPr>
                </a:tc>
                <a:tc>
                  <a:txBody>
                    <a:bodyPr/>
                    <a:lstStyle/>
                    <a:p>
                      <a:pPr algn="ctr" fontAlgn="base"/>
                      <a:r>
                        <a:rPr lang="en-US" sz="1400" b="0">
                          <a:effectLst/>
                        </a:rPr>
                        <a:t>Deep Learning</a:t>
                      </a:r>
                    </a:p>
                  </a:txBody>
                  <a:tcPr marL="76200" marR="76200" marT="76200" marB="76200" anchor="ctr">
                    <a:lnL>
                      <a:noFill/>
                    </a:lnL>
                    <a:lnR>
                      <a:noFill/>
                    </a:lnR>
                    <a:lnT>
                      <a:noFill/>
                    </a:lnT>
                    <a:lnB>
                      <a:noFill/>
                    </a:lnB>
                    <a:solidFill>
                      <a:srgbClr val="4CB96B"/>
                    </a:solidFill>
                  </a:tcPr>
                </a:tc>
                <a:extLst>
                  <a:ext uri="{0D108BD9-81ED-4DB2-BD59-A6C34878D82A}">
                    <a16:rowId xmlns:a16="http://schemas.microsoft.com/office/drawing/2014/main" val="588879557"/>
                  </a:ext>
                </a:extLst>
              </a:tr>
              <a:tr h="674155">
                <a:tc>
                  <a:txBody>
                    <a:bodyPr/>
                    <a:lstStyle/>
                    <a:p>
                      <a:pPr algn="ctr" fontAlgn="base"/>
                      <a:r>
                        <a:rPr lang="en-US" sz="1250" b="0">
                          <a:effectLst/>
                        </a:rPr>
                        <a:t>Works on small amount of Dataset for accuracy.</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Works on Large amount of Dataset.</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257050936"/>
                  </a:ext>
                </a:extLst>
              </a:tr>
              <a:tr h="674155">
                <a:tc>
                  <a:txBody>
                    <a:bodyPr/>
                    <a:lstStyle/>
                    <a:p>
                      <a:pPr algn="ctr" fontAlgn="base"/>
                      <a:r>
                        <a:rPr lang="en-US" sz="1250" b="0">
                          <a:effectLst/>
                        </a:rPr>
                        <a:t>Dependent on Low-end Machine.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Heavily dependent on High-end Machine.</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1829043783"/>
                  </a:ext>
                </a:extLst>
              </a:tr>
              <a:tr h="955054">
                <a:tc>
                  <a:txBody>
                    <a:bodyPr/>
                    <a:lstStyle/>
                    <a:p>
                      <a:pPr algn="ctr" fontAlgn="base"/>
                      <a:r>
                        <a:rPr lang="en-US" sz="1250" b="0">
                          <a:effectLst/>
                        </a:rPr>
                        <a:t>Divides the tasks into sub-tasks, solves them individually and finally combine the results.</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Solves problem end to end.</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4278097063"/>
                  </a:ext>
                </a:extLst>
              </a:tr>
              <a:tr h="674155">
                <a:tc>
                  <a:txBody>
                    <a:bodyPr/>
                    <a:lstStyle/>
                    <a:p>
                      <a:pPr algn="ctr" fontAlgn="base"/>
                      <a:r>
                        <a:rPr lang="en-US" sz="1250" b="0">
                          <a:effectLst/>
                        </a:rPr>
                        <a:t>Takes less time to train.</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Takes longer time to train.</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402595777"/>
                  </a:ext>
                </a:extLst>
              </a:tr>
              <a:tr h="674155">
                <a:tc>
                  <a:txBody>
                    <a:bodyPr/>
                    <a:lstStyle/>
                    <a:p>
                      <a:pPr algn="ctr" fontAlgn="base"/>
                      <a:r>
                        <a:rPr lang="en-US" sz="1250" b="0">
                          <a:effectLst/>
                        </a:rPr>
                        <a:t>Testing time may increase.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dirty="0">
                          <a:effectLst/>
                        </a:rPr>
                        <a:t>Less time to test the data.</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605143711"/>
                  </a:ext>
                </a:extLst>
              </a:tr>
            </a:tbl>
          </a:graphicData>
        </a:graphic>
      </p:graphicFrame>
    </p:spTree>
    <p:extLst>
      <p:ext uri="{BB962C8B-B14F-4D97-AF65-F5344CB8AC3E}">
        <p14:creationId xmlns:p14="http://schemas.microsoft.com/office/powerpoint/2010/main" val="2267971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a:t>
            </a:r>
            <a:r>
              <a:rPr lang="en-US" dirty="0" smtClean="0"/>
              <a:t>computing</a:t>
            </a:r>
            <a:endParaRPr lang="en-US" dirty="0"/>
          </a:p>
        </p:txBody>
      </p:sp>
      <p:sp>
        <p:nvSpPr>
          <p:cNvPr id="3" name="Content Placeholder 2"/>
          <p:cNvSpPr>
            <a:spLocks noGrp="1"/>
          </p:cNvSpPr>
          <p:nvPr>
            <p:ph idx="1"/>
          </p:nvPr>
        </p:nvSpPr>
        <p:spPr/>
        <p:txBody>
          <a:bodyPr/>
          <a:lstStyle/>
          <a:p>
            <a:r>
              <a:rPr lang="en-US" dirty="0"/>
              <a:t>Cognitive computing is a branch of computing that uses computerized models to find answers to certain complex problems just like a brain would do. Cognitive computing is basically an amalgamation of neuromorphic and Von Neumann model of computing. </a:t>
            </a:r>
            <a:endParaRPr lang="en-US" dirty="0" smtClean="0"/>
          </a:p>
          <a:p>
            <a:r>
              <a:rPr lang="en-US" dirty="0"/>
              <a:t>In present times many devices use </a:t>
            </a:r>
            <a:r>
              <a:rPr lang="en-US" b="1" dirty="0"/>
              <a:t>Artificial Neural Networking (ANN)</a:t>
            </a:r>
            <a:r>
              <a:rPr lang="en-US" dirty="0"/>
              <a:t> that are used to mimic the logic the brain works on, to complete some very complicated tasks. </a:t>
            </a:r>
            <a:endParaRPr lang="en-US" dirty="0" smtClean="0"/>
          </a:p>
          <a:p>
            <a:r>
              <a:rPr lang="en-US" dirty="0"/>
              <a:t> Although ANN is very helpful yet it has a certain limiting point. Such a scenario has given rise to a new form of computing known as Cognitive Computing.</a:t>
            </a:r>
            <a:endParaRPr lang="en-US" dirty="0"/>
          </a:p>
        </p:txBody>
      </p:sp>
    </p:spTree>
    <p:extLst>
      <p:ext uri="{BB962C8B-B14F-4D97-AF65-F5344CB8AC3E}">
        <p14:creationId xmlns:p14="http://schemas.microsoft.com/office/powerpoint/2010/main" val="2773567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Main Features of Cognitive Computing chips are-</a:t>
            </a:r>
            <a:r>
              <a:rPr lang="en-US" dirty="0"/>
              <a:t/>
            </a:r>
            <a:br>
              <a:rPr lang="en-US" dirty="0"/>
            </a:br>
            <a:endParaRPr lang="en-US" dirty="0"/>
          </a:p>
        </p:txBody>
      </p:sp>
      <p:sp>
        <p:nvSpPr>
          <p:cNvPr id="3" name="Content Placeholder 2"/>
          <p:cNvSpPr>
            <a:spLocks noGrp="1"/>
          </p:cNvSpPr>
          <p:nvPr>
            <p:ph idx="1"/>
          </p:nvPr>
        </p:nvSpPr>
        <p:spPr/>
        <p:txBody>
          <a:bodyPr/>
          <a:lstStyle/>
          <a:p>
            <a:pPr fontAlgn="base"/>
            <a:r>
              <a:rPr lang="en-US" dirty="0" smtClean="0"/>
              <a:t>These </a:t>
            </a:r>
            <a:r>
              <a:rPr lang="en-US" dirty="0"/>
              <a:t>work in a </a:t>
            </a:r>
            <a:r>
              <a:rPr lang="en-US" dirty="0" err="1"/>
              <a:t>clockless</a:t>
            </a:r>
            <a:r>
              <a:rPr lang="en-US" dirty="0"/>
              <a:t> event-driven fashion leading to a decrease in energy consumption and an increase in performance.</a:t>
            </a:r>
          </a:p>
          <a:p>
            <a:pPr fontAlgn="base"/>
            <a:r>
              <a:rPr lang="en-US" dirty="0"/>
              <a:t>The </a:t>
            </a:r>
            <a:r>
              <a:rPr lang="en-US" dirty="0" err="1"/>
              <a:t>clockless</a:t>
            </a:r>
            <a:r>
              <a:rPr lang="en-US" dirty="0"/>
              <a:t> event-driven fashion here means that unlike traditional processors where each stage of logic has to be synchronized, in cognitive computers each stage can be asynchronous where components of logic can run at different speeds completing the action more quickly.</a:t>
            </a:r>
          </a:p>
          <a:p>
            <a:pPr fontAlgn="base"/>
            <a:r>
              <a:rPr lang="en-US" b="1" dirty="0"/>
              <a:t>Neuroplasticity</a:t>
            </a:r>
            <a:r>
              <a:rPr lang="en-US" dirty="0"/>
              <a:t>: Cognitive computing chips are fault-tolerant and do not stop working if one of the </a:t>
            </a:r>
            <a:r>
              <a:rPr lang="en-US" dirty="0" err="1"/>
              <a:t>Neurosynaptic</a:t>
            </a:r>
            <a:r>
              <a:rPr lang="en-US" dirty="0"/>
              <a:t> core stops working. The neural net self-adapts and routes through other cores just like our brain does.</a:t>
            </a:r>
          </a:p>
          <a:p>
            <a:endParaRPr lang="en-US" dirty="0"/>
          </a:p>
        </p:txBody>
      </p:sp>
    </p:spTree>
    <p:extLst>
      <p:ext uri="{BB962C8B-B14F-4D97-AF65-F5344CB8AC3E}">
        <p14:creationId xmlns:p14="http://schemas.microsoft.com/office/powerpoint/2010/main" val="30871232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a:t>
            </a:r>
            <a:endParaRPr lang="en-US" dirty="0"/>
          </a:p>
        </p:txBody>
      </p:sp>
      <p:sp>
        <p:nvSpPr>
          <p:cNvPr id="3" name="Content Placeholder 2"/>
          <p:cNvSpPr>
            <a:spLocks noGrp="1"/>
          </p:cNvSpPr>
          <p:nvPr>
            <p:ph idx="1"/>
          </p:nvPr>
        </p:nvSpPr>
        <p:spPr>
          <a:xfrm>
            <a:off x="628650" y="1825625"/>
            <a:ext cx="5391150" cy="4346575"/>
          </a:xfrm>
        </p:spPr>
        <p:txBody>
          <a:bodyPr/>
          <a:lstStyle/>
          <a:p>
            <a:pPr>
              <a:lnSpc>
                <a:spcPct val="100000"/>
              </a:lnSpc>
            </a:pPr>
            <a:r>
              <a:rPr lang="en-US" dirty="0"/>
              <a:t>The essence of Natural Language Processing lies in making computers understand the natural language. </a:t>
            </a:r>
            <a:endParaRPr lang="en-US" dirty="0" smtClean="0"/>
          </a:p>
          <a:p>
            <a:pPr>
              <a:lnSpc>
                <a:spcPct val="100000"/>
              </a:lnSpc>
            </a:pPr>
            <a:r>
              <a:rPr lang="en-US" dirty="0" smtClean="0"/>
              <a:t>That’s </a:t>
            </a:r>
            <a:r>
              <a:rPr lang="en-US" dirty="0"/>
              <a:t>not an easy task though. Computers can understand the structured form of data like spreadsheets and the tables in the database, but human languages, texts, and voices form an unstructured category of data, and it gets difficult for the computer to understand it, and there arises the need for Natural Language Processing.</a:t>
            </a:r>
          </a:p>
        </p:txBody>
      </p:sp>
      <p:pic>
        <p:nvPicPr>
          <p:cNvPr id="2050" name="Picture 2" descr="What is Natural Language Processing | Parts of NL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580" y="1981200"/>
            <a:ext cx="3097685" cy="254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090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pic>
        <p:nvPicPr>
          <p:cNvPr id="3074" name="Picture 2" descr="A Quick Overview to Computer Vision - GeeksforGee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681358"/>
            <a:ext cx="7239000" cy="449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612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879975"/>
          </a:xfrm>
        </p:spPr>
        <p:txBody>
          <a:bodyPr>
            <a:normAutofit/>
          </a:bodyPr>
          <a:lstStyle/>
          <a:p>
            <a:pPr fontAlgn="base"/>
            <a:r>
              <a:rPr lang="en-US" dirty="0"/>
              <a:t>Ever wondered how are we able to understand the things we see? Like we see someone walking, whether we realize it or not, using the prerequisite knowledge, our brain understands what is happening and stores it as information</a:t>
            </a:r>
            <a:r>
              <a:rPr lang="en-US" dirty="0" smtClean="0"/>
              <a:t>.</a:t>
            </a:r>
          </a:p>
          <a:p>
            <a:pPr fontAlgn="base"/>
            <a:r>
              <a:rPr lang="en-US" dirty="0" smtClean="0"/>
              <a:t> </a:t>
            </a:r>
            <a:r>
              <a:rPr lang="en-US" dirty="0"/>
              <a:t>Imagine we look at something and go completely blank. Into oblivion. Scary right? Well, the secret behind how our brain interprets the images we see has always intrigued me.</a:t>
            </a:r>
          </a:p>
          <a:p>
            <a:pPr fontAlgn="base"/>
            <a:r>
              <a:rPr lang="en-US" dirty="0"/>
              <a:t>The idea to impart human intelligence and instincts to a computer seems rather effortless. Conceivably, because it is solved by very young children too, but we often tend to forget the limitations of computers as compared to our biological capabilities</a:t>
            </a:r>
            <a:r>
              <a:rPr lang="en-US" dirty="0" smtClean="0"/>
              <a:t>.</a:t>
            </a:r>
          </a:p>
          <a:p>
            <a:pPr fontAlgn="base"/>
            <a:r>
              <a:rPr lang="en-US" dirty="0" smtClean="0"/>
              <a:t> </a:t>
            </a:r>
            <a:r>
              <a:rPr lang="en-US" dirty="0"/>
              <a:t>The complexity of vision perception infinitely varies and is ever dynamic in the case of human beings itself, let alone Computer intelligence.</a:t>
            </a:r>
          </a:p>
          <a:p>
            <a:endParaRPr lang="en-US" dirty="0"/>
          </a:p>
        </p:txBody>
      </p:sp>
    </p:spTree>
    <p:extLst>
      <p:ext uri="{BB962C8B-B14F-4D97-AF65-F5344CB8AC3E}">
        <p14:creationId xmlns:p14="http://schemas.microsoft.com/office/powerpoint/2010/main" val="30577423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Below are a few key aspects that Computer Vision seeks to recognize in the photographs:</a:t>
            </a:r>
          </a:p>
          <a:p>
            <a:pPr fontAlgn="base"/>
            <a:r>
              <a:rPr lang="en-US" b="1" dirty="0"/>
              <a:t>Object Detection:</a:t>
            </a:r>
            <a:r>
              <a:rPr lang="en-US" dirty="0"/>
              <a:t> The location of the object.</a:t>
            </a:r>
          </a:p>
          <a:p>
            <a:pPr fontAlgn="base"/>
            <a:r>
              <a:rPr lang="en-US" b="1" dirty="0"/>
              <a:t>Object Recognition:</a:t>
            </a:r>
            <a:r>
              <a:rPr lang="en-US" dirty="0"/>
              <a:t> The objects in the image, and their positions.</a:t>
            </a:r>
          </a:p>
          <a:p>
            <a:pPr fontAlgn="base"/>
            <a:r>
              <a:rPr lang="en-US" b="1" dirty="0"/>
              <a:t>Object Classification:</a:t>
            </a:r>
            <a:r>
              <a:rPr lang="en-US" dirty="0"/>
              <a:t> The broad category that the object lies in.</a:t>
            </a:r>
          </a:p>
          <a:p>
            <a:pPr fontAlgn="base"/>
            <a:r>
              <a:rPr lang="en-US" b="1" dirty="0"/>
              <a:t>Object Segmentation:</a:t>
            </a:r>
            <a:r>
              <a:rPr lang="en-US" dirty="0"/>
              <a:t> The pixels belonging to that object.</a:t>
            </a:r>
          </a:p>
        </p:txBody>
      </p:sp>
    </p:spTree>
    <p:extLst>
      <p:ext uri="{BB962C8B-B14F-4D97-AF65-F5344CB8AC3E}">
        <p14:creationId xmlns:p14="http://schemas.microsoft.com/office/powerpoint/2010/main" val="44517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it to visualize?</a:t>
            </a:r>
            <a:endParaRPr lang="en-US" dirty="0"/>
          </a:p>
        </p:txBody>
      </p:sp>
      <p:pic>
        <p:nvPicPr>
          <p:cNvPr id="4098" name="Picture 2" descr="Computer Vision and Image Processing - YouTub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4144" y="1690688"/>
            <a:ext cx="8135056" cy="457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680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The Necessity of Learning AI</a:t>
            </a:r>
          </a:p>
        </p:txBody>
      </p:sp>
      <p:sp>
        <p:nvSpPr>
          <p:cNvPr id="7" name="Content Placeholder 6"/>
          <p:cNvSpPr>
            <a:spLocks noGrp="1"/>
          </p:cNvSpPr>
          <p:nvPr>
            <p:ph idx="1"/>
          </p:nvPr>
        </p:nvSpPr>
        <p:spPr>
          <a:xfrm>
            <a:off x="628650" y="1690690"/>
            <a:ext cx="7886700" cy="4862510"/>
          </a:xfrm>
        </p:spPr>
        <p:txBody>
          <a:bodyPr>
            <a:normAutofit/>
          </a:bodyPr>
          <a:lstStyle/>
          <a:p>
            <a:r>
              <a:rPr lang="en-US" dirty="0"/>
              <a:t>They are known to learn, adapt and perform much faster than humans and are programmed to do so</a:t>
            </a:r>
            <a:r>
              <a:rPr lang="en-US" dirty="0" smtClean="0"/>
              <a:t>.</a:t>
            </a:r>
          </a:p>
          <a:p>
            <a:r>
              <a:rPr lang="en-US" dirty="0"/>
              <a:t>Robotics and integration with IoT devices have taken machines to think and work to a new level where they out-perform humans in their cognitive abilities and smarts.</a:t>
            </a:r>
            <a:endParaRPr lang="en-US" dirty="0" smtClean="0"/>
          </a:p>
          <a:p>
            <a:r>
              <a:rPr lang="en-US" dirty="0" smtClean="0"/>
              <a:t>Its </a:t>
            </a:r>
            <a:r>
              <a:rPr lang="en-US" dirty="0"/>
              <a:t>importance lies in making our life easier. These technologies are a great asset to humans and are programmed to minimize human effort as much as possible</a:t>
            </a:r>
            <a:r>
              <a:rPr lang="en-US" dirty="0" smtClean="0"/>
              <a:t>.</a:t>
            </a:r>
          </a:p>
          <a:p>
            <a:r>
              <a:rPr lang="en-US" dirty="0"/>
              <a:t>They can operate in an automated fashion. </a:t>
            </a:r>
            <a:endParaRPr lang="en-US" dirty="0" smtClean="0"/>
          </a:p>
          <a:p>
            <a:r>
              <a:rPr lang="en-US" dirty="0"/>
              <a:t>These machines speed up your tasks and processes with guaranteed accuracy and precision, making them a useful and valuable tool. </a:t>
            </a:r>
            <a:endParaRPr lang="en-US" dirty="0" smtClean="0"/>
          </a:p>
          <a:p>
            <a:r>
              <a:rPr lang="en-US" dirty="0"/>
              <a:t>Apart from making the world an error-free place with their simple and everyday techniques, these technologies and applications are not only related to our ordinary and everyday life.</a:t>
            </a:r>
          </a:p>
        </p:txBody>
      </p:sp>
    </p:spTree>
    <p:extLst>
      <p:ext uri="{BB962C8B-B14F-4D97-AF65-F5344CB8AC3E}">
        <p14:creationId xmlns:p14="http://schemas.microsoft.com/office/powerpoint/2010/main" val="40956397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Applications and </a:t>
            </a:r>
            <a:r>
              <a:rPr lang="en-US" b="1" dirty="0" smtClean="0"/>
              <a:t>Future</a:t>
            </a:r>
            <a:endParaRPr lang="en-US" dirty="0"/>
          </a:p>
        </p:txBody>
      </p:sp>
      <p:sp>
        <p:nvSpPr>
          <p:cNvPr id="3" name="Content Placeholder 2"/>
          <p:cNvSpPr>
            <a:spLocks noGrp="1"/>
          </p:cNvSpPr>
          <p:nvPr>
            <p:ph idx="1"/>
          </p:nvPr>
        </p:nvSpPr>
        <p:spPr/>
        <p:txBody>
          <a:bodyPr>
            <a:normAutofit/>
          </a:bodyPr>
          <a:lstStyle/>
          <a:p>
            <a:pPr fontAlgn="base"/>
            <a:r>
              <a:rPr lang="en-US" dirty="0" smtClean="0"/>
              <a:t>Computer </a:t>
            </a:r>
            <a:r>
              <a:rPr lang="en-US" dirty="0"/>
              <a:t>Vision covers a huge ground as its applications know no bounds. It often escapes our minds as we fail to notice the role Computer Vision plays in the gadgets, we use day in and day out.</a:t>
            </a:r>
          </a:p>
          <a:p>
            <a:pPr fontAlgn="base"/>
            <a:r>
              <a:rPr lang="en-US" b="1" dirty="0"/>
              <a:t>Smartphones and Web:</a:t>
            </a:r>
            <a:r>
              <a:rPr lang="en-US" dirty="0"/>
              <a:t> Google Lens, QR Codes, Snapchat filters (face tracking), Night Sight, Face and Expression Detection, Lens Blur, Portrait mode, Google Photos (Face, Object and scene recognition), Google Maps (Image Stitching).</a:t>
            </a:r>
          </a:p>
          <a:p>
            <a:pPr fontAlgn="base"/>
            <a:r>
              <a:rPr lang="en-US" b="1" dirty="0"/>
              <a:t>Medical Imaging:</a:t>
            </a:r>
            <a:r>
              <a:rPr lang="en-US" dirty="0"/>
              <a:t> CAT/MRI</a:t>
            </a:r>
          </a:p>
          <a:p>
            <a:pPr fontAlgn="base"/>
            <a:r>
              <a:rPr lang="en-US" b="1" dirty="0"/>
              <a:t>Insurance:</a:t>
            </a:r>
            <a:r>
              <a:rPr lang="en-US" dirty="0"/>
              <a:t> Property Inspection and Damage analysis</a:t>
            </a:r>
          </a:p>
          <a:p>
            <a:pPr fontAlgn="base"/>
            <a:r>
              <a:rPr lang="en-US" b="1" dirty="0"/>
              <a:t>Optical Character Recognition (OCR)</a:t>
            </a:r>
            <a:endParaRPr lang="en-US" dirty="0"/>
          </a:p>
          <a:p>
            <a:pPr fontAlgn="base"/>
            <a:r>
              <a:rPr lang="en-US" b="1" dirty="0"/>
              <a:t>3D Model Building (Photogrammetry)</a:t>
            </a:r>
            <a:endParaRPr lang="en-US" dirty="0"/>
          </a:p>
          <a:p>
            <a:pPr fontAlgn="base"/>
            <a:r>
              <a:rPr lang="en-US" b="1" dirty="0"/>
              <a:t>Merging CGI with live actors in movies</a:t>
            </a:r>
            <a:endParaRPr lang="en-US" dirty="0"/>
          </a:p>
          <a:p>
            <a:pPr marL="0" indent="0">
              <a:buNone/>
            </a:pPr>
            <a:endParaRPr lang="en-US" dirty="0"/>
          </a:p>
        </p:txBody>
      </p:sp>
    </p:spTree>
    <p:extLst>
      <p:ext uri="{BB962C8B-B14F-4D97-AF65-F5344CB8AC3E}">
        <p14:creationId xmlns:p14="http://schemas.microsoft.com/office/powerpoint/2010/main" val="16449268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Understanding </a:t>
            </a:r>
            <a:r>
              <a:rPr lang="en-US" dirty="0" smtClean="0"/>
              <a:t>Intelligence</a:t>
            </a:r>
            <a:endParaRPr lang="en-US" dirty="0"/>
          </a:p>
        </p:txBody>
      </p:sp>
      <p:sp>
        <p:nvSpPr>
          <p:cNvPr id="7" name="Content Placeholder 6"/>
          <p:cNvSpPr>
            <a:spLocks noGrp="1"/>
          </p:cNvSpPr>
          <p:nvPr>
            <p:ph idx="1"/>
          </p:nvPr>
        </p:nvSpPr>
        <p:spPr/>
        <p:txBody>
          <a:bodyPr/>
          <a:lstStyle/>
          <a:p>
            <a:pPr algn="just"/>
            <a:r>
              <a:rPr lang="en-US" dirty="0"/>
              <a:t>Artificial Intelligence includes the simulation process of human intelligence by machines and special computer systems. </a:t>
            </a:r>
            <a:endParaRPr lang="en-US" dirty="0" smtClean="0"/>
          </a:p>
          <a:p>
            <a:pPr algn="just"/>
            <a:r>
              <a:rPr lang="en-US" dirty="0" smtClean="0"/>
              <a:t>The </a:t>
            </a:r>
            <a:r>
              <a:rPr lang="en-US" dirty="0"/>
              <a:t>examples of artificial intelligence include learning, reasoning and self-correction. Applications of AI include speech recognition, expert systems, and image recognition and machine vision</a:t>
            </a:r>
            <a:r>
              <a:rPr lang="en-US" dirty="0" smtClean="0"/>
              <a:t>.</a:t>
            </a:r>
          </a:p>
          <a:p>
            <a:pPr algn="just"/>
            <a:r>
              <a:rPr lang="en-US" dirty="0"/>
              <a:t>Machine learning is the branch of artificial intelligence, which deals with systems and algorithms that can learn any new data and data patterns</a:t>
            </a:r>
            <a:r>
              <a:rPr lang="en-US" dirty="0" smtClean="0"/>
              <a:t>.</a:t>
            </a:r>
          </a:p>
          <a:p>
            <a:pPr algn="just"/>
            <a:endParaRPr lang="en-US" dirty="0"/>
          </a:p>
        </p:txBody>
      </p:sp>
      <p:pic>
        <p:nvPicPr>
          <p:cNvPr id="2052" name="Picture 4" descr="How artificial intelligence systems are effectively tra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191000"/>
            <a:ext cx="4876800" cy="2686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912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What is Artificial Intelligence? [Definition] Types and Applic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ow Artificial Intelligence / Machine Learning and DevOps Works Better  Together | CloudThat's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352800"/>
            <a:ext cx="8759439" cy="3124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85800" y="322055"/>
            <a:ext cx="7112972" cy="3030745"/>
          </a:xfrm>
          <a:prstGeom prst="rect">
            <a:avLst/>
          </a:prstGeom>
        </p:spPr>
      </p:pic>
    </p:spTree>
    <p:extLst>
      <p:ext uri="{BB962C8B-B14F-4D97-AF65-F5344CB8AC3E}">
        <p14:creationId xmlns:p14="http://schemas.microsoft.com/office/powerpoint/2010/main" val="1493278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Understanding </a:t>
            </a:r>
            <a:r>
              <a:rPr lang="en-US" dirty="0" smtClean="0"/>
              <a:t>Intelligence</a:t>
            </a:r>
            <a:endParaRPr lang="en-US" dirty="0"/>
          </a:p>
        </p:txBody>
      </p:sp>
      <p:sp>
        <p:nvSpPr>
          <p:cNvPr id="7" name="Content Placeholder 6"/>
          <p:cNvSpPr>
            <a:spLocks noGrp="1"/>
          </p:cNvSpPr>
          <p:nvPr>
            <p:ph idx="1"/>
          </p:nvPr>
        </p:nvSpPr>
        <p:spPr>
          <a:xfrm>
            <a:off x="457200" y="1672028"/>
            <a:ext cx="7772400" cy="4351338"/>
          </a:xfrm>
        </p:spPr>
        <p:txBody>
          <a:bodyPr/>
          <a:lstStyle/>
          <a:p>
            <a:pPr algn="just"/>
            <a:r>
              <a:rPr lang="en-US" dirty="0"/>
              <a:t>The ability of program which follows machine learning concepts is to improve its performance of observed data</a:t>
            </a:r>
            <a:r>
              <a:rPr lang="en-US" dirty="0" smtClean="0"/>
              <a:t>.</a:t>
            </a:r>
          </a:p>
          <a:p>
            <a:pPr algn="just"/>
            <a:r>
              <a:rPr lang="en-US" dirty="0"/>
              <a:t>The main motive of data transformation is to improve its knowledge in order to achieve better results in the future, provide output closer to the desired output for that particular system</a:t>
            </a:r>
            <a:r>
              <a:rPr lang="en-US" dirty="0" smtClean="0"/>
              <a:t>.</a:t>
            </a:r>
          </a:p>
          <a:p>
            <a:pPr algn="just"/>
            <a:r>
              <a:rPr lang="en-US" dirty="0"/>
              <a:t>Machine learning includes “pattern recognition” which includes the ability to recognize the patterns in data</a:t>
            </a:r>
            <a:r>
              <a:rPr lang="en-US" dirty="0" smtClean="0"/>
              <a:t>.</a:t>
            </a:r>
          </a:p>
          <a:p>
            <a:pPr algn="just"/>
            <a:r>
              <a:rPr lang="en-US" dirty="0"/>
              <a:t>The patterns should be trained to show the output in desirable manner</a:t>
            </a:r>
            <a:r>
              <a:rPr lang="en-US" dirty="0" smtClean="0"/>
              <a:t>.</a:t>
            </a:r>
          </a:p>
          <a:p>
            <a:pPr algn="just"/>
            <a:r>
              <a:rPr lang="en-US" dirty="0"/>
              <a:t>Data science, an interdisciplinary field that uses scientific and other methods to extract value from data, combines skills from fields such as statistics and computer science with business knowledge to analyze data collected from multiple sources.</a:t>
            </a:r>
            <a:endParaRPr lang="en-US" dirty="0" smtClean="0"/>
          </a:p>
          <a:p>
            <a:pPr algn="just"/>
            <a:endParaRPr lang="en-US" dirty="0"/>
          </a:p>
        </p:txBody>
      </p:sp>
    </p:spTree>
    <p:extLst>
      <p:ext uri="{BB962C8B-B14F-4D97-AF65-F5344CB8AC3E}">
        <p14:creationId xmlns:p14="http://schemas.microsoft.com/office/powerpoint/2010/main" val="355127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Intelligence</a:t>
            </a:r>
            <a:r>
              <a:rPr lang="en-US" dirty="0" smtClean="0"/>
              <a:t>?</a:t>
            </a:r>
            <a:endParaRPr lang="en-US" dirty="0"/>
          </a:p>
        </p:txBody>
      </p:sp>
      <p:sp>
        <p:nvSpPr>
          <p:cNvPr id="7" name="Content Placeholder 6"/>
          <p:cNvSpPr>
            <a:spLocks noGrp="1"/>
          </p:cNvSpPr>
          <p:nvPr>
            <p:ph idx="1"/>
          </p:nvPr>
        </p:nvSpPr>
        <p:spPr>
          <a:xfrm>
            <a:off x="620874" y="1571238"/>
            <a:ext cx="8134350" cy="4981961"/>
          </a:xfrm>
        </p:spPr>
        <p:txBody>
          <a:bodyPr>
            <a:normAutofit fontScale="92500" lnSpcReduction="20000"/>
          </a:bodyPr>
          <a:lstStyle/>
          <a:p>
            <a:pPr algn="just">
              <a:lnSpc>
                <a:spcPct val="120000"/>
              </a:lnSpc>
            </a:pPr>
            <a:r>
              <a:rPr lang="en-US" dirty="0" smtClean="0"/>
              <a:t>Machines </a:t>
            </a:r>
            <a:r>
              <a:rPr lang="en-US" dirty="0"/>
              <a:t>that mimic human intelligence to perform tasks and can iteratively improve themselves based on the information they collect. AI manifests in a number of forms. </a:t>
            </a:r>
            <a:endParaRPr lang="en-US" dirty="0" smtClean="0"/>
          </a:p>
          <a:p>
            <a:pPr algn="just">
              <a:lnSpc>
                <a:spcPct val="120000"/>
              </a:lnSpc>
            </a:pPr>
            <a:r>
              <a:rPr lang="en-US" dirty="0"/>
              <a:t>Intelligence, as we know, is the ability to acquire and apply knowledge. Knowledge is the information acquired through experience. Experience is the knowledge gained through exposure(training). Summing the terms up, we get artificial intelligence as the “copy of something natural(i.e., human beings) ‘WHO’ is capable of acquiring and applying the information it has gained through exposure.” </a:t>
            </a:r>
            <a:endParaRPr lang="en-US" dirty="0" smtClean="0"/>
          </a:p>
          <a:p>
            <a:pPr algn="just">
              <a:lnSpc>
                <a:spcPct val="120000"/>
              </a:lnSpc>
            </a:pPr>
            <a:r>
              <a:rPr lang="en-US" dirty="0"/>
              <a:t>AI is much more about the process and the capability for </a:t>
            </a:r>
            <a:r>
              <a:rPr lang="en-US" dirty="0" err="1"/>
              <a:t>superpowered</a:t>
            </a:r>
            <a:r>
              <a:rPr lang="en-US" dirty="0"/>
              <a:t> thinking and data analysis than it is about any particular format or function. Although AI brings up images of high-functioning, human-like robots taking over the world, AI isn’t intended to replace humans. It’s intended to significantly enhance human capabilities and contributions. That makes it a very valuable business asset.</a:t>
            </a:r>
          </a:p>
        </p:txBody>
      </p:sp>
    </p:spTree>
    <p:extLst>
      <p:ext uri="{BB962C8B-B14F-4D97-AF65-F5344CB8AC3E}">
        <p14:creationId xmlns:p14="http://schemas.microsoft.com/office/powerpoint/2010/main" val="2152006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Types of </a:t>
            </a:r>
            <a:r>
              <a:rPr lang="en-US" dirty="0" smtClean="0"/>
              <a:t>Intelligence</a:t>
            </a:r>
            <a:endParaRPr lang="en-US" dirty="0"/>
          </a:p>
        </p:txBody>
      </p:sp>
      <p:sp>
        <p:nvSpPr>
          <p:cNvPr id="7" name="Content Placeholder 6"/>
          <p:cNvSpPr>
            <a:spLocks noGrp="1"/>
          </p:cNvSpPr>
          <p:nvPr>
            <p:ph idx="1"/>
          </p:nvPr>
        </p:nvSpPr>
        <p:spPr>
          <a:xfrm>
            <a:off x="628650" y="1825624"/>
            <a:ext cx="7886700" cy="5032375"/>
          </a:xfrm>
        </p:spPr>
        <p:txBody>
          <a:bodyPr>
            <a:normAutofit/>
          </a:bodyPr>
          <a:lstStyle/>
          <a:p>
            <a:r>
              <a:rPr lang="en-US" dirty="0"/>
              <a:t>There are other types of A.I. the more tech-oriented crowd observes</a:t>
            </a:r>
            <a:r>
              <a:rPr lang="en-US" dirty="0" smtClean="0"/>
              <a:t>.</a:t>
            </a:r>
          </a:p>
          <a:p>
            <a:r>
              <a:rPr lang="en-US" b="1" dirty="0"/>
              <a:t>Artificial narrow intelligence</a:t>
            </a:r>
            <a:r>
              <a:rPr lang="en-US" dirty="0"/>
              <a:t> (ANI), which has a narrow range of abilities;</a:t>
            </a:r>
          </a:p>
          <a:p>
            <a:r>
              <a:rPr lang="en-US" b="1" dirty="0"/>
              <a:t>Artificial general intelligence</a:t>
            </a:r>
            <a:r>
              <a:rPr lang="en-US" dirty="0"/>
              <a:t> (AGI), which is on par with human capabilities; or</a:t>
            </a:r>
          </a:p>
          <a:p>
            <a:r>
              <a:rPr lang="en-US" b="1" dirty="0"/>
              <a:t>Artificial superintelligence</a:t>
            </a:r>
            <a:r>
              <a:rPr lang="en-US" dirty="0"/>
              <a:t> (ASI), which is more capable than a human.</a:t>
            </a:r>
          </a:p>
          <a:p>
            <a:endParaRPr lang="en-US" dirty="0" smtClean="0"/>
          </a:p>
          <a:p>
            <a:r>
              <a:rPr lang="en-US" dirty="0"/>
              <a:t>Artificial narrow intelligence (ANI), also referred to as weak AI or narrow AI, is the only type of artificial intelligence we have successfully realized to date. Narrow AI is goal-oriented, designed to perform singular tasks - i.e. facial recognition, speech recognition/voice assistants, driving a car, or searching the internet - and is very intelligent at completing the specific task it is programmed to do.</a:t>
            </a:r>
          </a:p>
        </p:txBody>
      </p:sp>
    </p:spTree>
    <p:extLst>
      <p:ext uri="{BB962C8B-B14F-4D97-AF65-F5344CB8AC3E}">
        <p14:creationId xmlns:p14="http://schemas.microsoft.com/office/powerpoint/2010/main" val="1797873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1279</TotalTime>
  <Words>2313</Words>
  <Application>Microsoft Office PowerPoint</Application>
  <PresentationFormat>On-screen Show (4:3)</PresentationFormat>
  <Paragraphs>194</Paragraphs>
  <Slides>40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Module 6 ARTIFICIAL INTELLIGENCE</vt:lpstr>
      <vt:lpstr>PowerPoint Presentation</vt:lpstr>
      <vt:lpstr>Basic Concept of Artificial Intelligence</vt:lpstr>
      <vt:lpstr>The Necessity of Learning AI</vt:lpstr>
      <vt:lpstr>Understanding Intelligence</vt:lpstr>
      <vt:lpstr>PowerPoint Presentation</vt:lpstr>
      <vt:lpstr>Understanding Intelligence</vt:lpstr>
      <vt:lpstr>What is Intelligence?</vt:lpstr>
      <vt:lpstr>Types of Intelligence</vt:lpstr>
      <vt:lpstr>PowerPoint Presentation</vt:lpstr>
      <vt:lpstr>PowerPoint Presentation</vt:lpstr>
      <vt:lpstr> </vt:lpstr>
      <vt:lpstr>PowerPoint Presentation</vt:lpstr>
      <vt:lpstr> </vt:lpstr>
      <vt:lpstr>PowerPoint Presentation</vt:lpstr>
      <vt:lpstr>PowerPoint Presentation</vt:lpstr>
      <vt:lpstr>Is AI dangerous? Will robots take over the world?</vt:lpstr>
      <vt:lpstr> </vt:lpstr>
      <vt:lpstr>What is the future of AI?</vt:lpstr>
      <vt:lpstr>What is Neural networks ?</vt:lpstr>
      <vt:lpstr>Introduction to Neural networks </vt:lpstr>
      <vt:lpstr>Artificial Neural Network (ANN)</vt:lpstr>
      <vt:lpstr> </vt:lpstr>
      <vt:lpstr>Artificial Neural Network (ANN) </vt:lpstr>
      <vt:lpstr>Convolution Neural Network (CNN)</vt:lpstr>
      <vt:lpstr>Recurrent Neural Network (RNN)</vt:lpstr>
      <vt:lpstr> </vt:lpstr>
      <vt:lpstr> </vt:lpstr>
      <vt:lpstr> </vt:lpstr>
      <vt:lpstr>Deep learning</vt:lpstr>
      <vt:lpstr> </vt:lpstr>
      <vt:lpstr>Difference between Machine Learning and Deep Learning : </vt:lpstr>
      <vt:lpstr>Cognitive computing</vt:lpstr>
      <vt:lpstr>Main Features of Cognitive Computing chips are- </vt:lpstr>
      <vt:lpstr>Natural Language processing</vt:lpstr>
      <vt:lpstr>Computer vision</vt:lpstr>
      <vt:lpstr>PowerPoint Presentation</vt:lpstr>
      <vt:lpstr>PowerPoint Presentation</vt:lpstr>
      <vt:lpstr>What's it to visualize?</vt:lpstr>
      <vt:lpstr>Applications and Future</vt:lpstr>
    </vt:vector>
  </TitlesOfParts>
  <Company>Deftones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Dell</cp:lastModifiedBy>
  <cp:revision>55</cp:revision>
  <dcterms:created xsi:type="dcterms:W3CDTF">2022-08-31T13:58:02Z</dcterms:created>
  <dcterms:modified xsi:type="dcterms:W3CDTF">2022-10-07T05:47:49Z</dcterms:modified>
</cp:coreProperties>
</file>